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25C8D-B81B-437E-8ECA-A54E3E497959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A90B6-726D-417D-A368-54A209258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9a43312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89a43312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a9015c2b31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a9015c2b31_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a9015c2b31_6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a9015c2b31_6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a9015c2b31_6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a9015c2b31_6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a9015c2b31_6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a9015c2b31_6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a9015c2b31_1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a9015c2b31_1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a9015c2b31_17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a9015c2b31_17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a7f84dd27b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a7f84dd27b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a7f84dd27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a7f84dd27b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a7f84dd27b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a7f84dd27b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7fbfb3ef8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7fbfb3ef8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a459dd5716_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a459dd5716_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a7f84dd2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a7f84dd2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a7f84dd27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a7f84dd27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a7f84dd27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1a7f84dd27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a7f84dd27b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a7f84dd27b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a7f84dd27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a7f84dd27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7fbfb3ef8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7fbfb3ef8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a7f84dd27b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a7f84dd27b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a7f84dd27b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a7f84dd27b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a7f84dd27b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a7f84dd27b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a7f84dd27b_0_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a7f84dd27b_0_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adcd9c6d6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adcd9c6d6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7fbfb3ef8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7fbfb3ef8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adcd9c6d6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adcd9c6d6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fbfb3ef8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7fbfb3ef8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a5e0e4ed0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a5e0e4ed0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a7f84dd27b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a7f84dd27b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a9015c2b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a9015c2b3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7fbfb3ef8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7fbfb3ef8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a9015c2b31_1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a9015c2b31_1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04A7-18A4-A234-EA60-2C952F18F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CA14E-7D14-0CA5-E12C-AF85D4DA7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9C3E-4A45-AAB2-12A5-23367E25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DC5-B9FA-4251-8FD6-1A4BF5E15EE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7C66F-1E1C-7F2F-0D04-DA35B4CC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C806A-F8E9-C59E-26E8-F974A722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C66-4178-4355-8780-C47C5149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1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3DC-A913-8DB3-B80F-F04E730C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31280-9FE4-FB1E-D859-FF87FC049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405DA-C340-BA90-AD9C-05E95482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DC5-B9FA-4251-8FD6-1A4BF5E15EE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0CB47-2A36-9D64-2092-59EDF1B2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09575-D83F-50EC-8E91-C4D718C9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C66-4178-4355-8780-C47C5149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09711-ECBE-9E75-DF2B-45A578965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512C2-B2FA-CFB2-B089-DA3C488B3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EBDA-F1C5-41AE-8B0F-1A886572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DC5-B9FA-4251-8FD6-1A4BF5E15EE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1C94-CB13-FD29-C342-FB011E8B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9142B-87F5-C03A-CFC6-D88DC676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C66-4178-4355-8780-C47C5149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 smtClean="0"/>
              <a:pPr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201396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ar" smtClean="0"/>
              <a:pPr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52052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BB6A-CCA0-A620-1215-A5BA445F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7788-3866-2D02-4962-9A03D72A2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CAF9-CF7D-703B-8E2D-E83AB831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DC5-B9FA-4251-8FD6-1A4BF5E15EE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A266-BA05-83EF-DCFE-CBC0B4EE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9E5E9-C78F-C407-6146-20EDC3C6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C66-4178-4355-8780-C47C5149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0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7A4C-42B8-36EE-A31D-530D95BE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6D66F-D0F9-F9E8-15A2-074CAE55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52427-34D2-4431-E4CE-AB81E44C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DC5-B9FA-4251-8FD6-1A4BF5E15EE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6B3C-36B6-2540-D211-21821BA6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355A7-6AA8-70C4-210E-C5BB06D7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C66-4178-4355-8780-C47C5149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9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07E5-8A61-C00E-BAB0-C00299D9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4C830-F706-F521-0745-3A46EC5B1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2A008-3CCB-A445-E8A2-FD2F6AF51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71879-1CFA-6052-7F0B-C85A734F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DC5-B9FA-4251-8FD6-1A4BF5E15EE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FCA1A-F7EB-6ED7-86D8-86458B8E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CF85D-E929-AE84-CF42-38E5E826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C66-4178-4355-8780-C47C5149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6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4907-EAE5-EAB0-DC87-852496AF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64639-D5A1-47C1-8E2F-2F7FD397B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A7D50-62DF-38B0-2CF1-D2AA216E5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74068-9D56-A3C7-AC2F-809BF6122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2CE554-8224-550E-084A-EB75EA9D7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52BD76-5D03-B387-4AF7-C665484A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DC5-B9FA-4251-8FD6-1A4BF5E15EE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067505-04DE-C676-CE93-5FAE2244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B0F2C-E513-0457-1192-7043828D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C66-4178-4355-8780-C47C5149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328A-FFDB-B534-D037-A206029A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50D11-F9EE-D6D1-DA71-67AF344F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DC5-B9FA-4251-8FD6-1A4BF5E15EE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3FB6A-909D-1865-D80B-A6642E73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2455E-83E4-D576-102E-100E499E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C66-4178-4355-8780-C47C5149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5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90BEF-E640-4ED6-5C4F-BBE4E3D0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DC5-B9FA-4251-8FD6-1A4BF5E15EE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640A1-9BCE-AC49-57F0-D3FEFCF1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C2C8E-B24D-5AE0-66CC-AB443354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C66-4178-4355-8780-C47C5149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1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70FE-05AD-EB4D-4BB8-E10978FA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44194-6812-6218-6916-B87ED592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78DDB-ABFE-6F01-8A06-9891384F9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604A9-DC34-70F3-9167-B0C9F01D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DC5-B9FA-4251-8FD6-1A4BF5E15EE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7F814-0BA0-0527-25A4-77FDE62D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866D1-65D0-68CA-9032-2D9480FC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C66-4178-4355-8780-C47C5149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2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973D-A1CB-0C1F-6A00-3148271E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66F6E-FA74-C341-88E5-88E7E16AB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E3BCE-0DE4-FAD8-EE1E-0BE4C48E7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41613-4A68-0E70-0CFC-985325B8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DC5-B9FA-4251-8FD6-1A4BF5E15EE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0FAB1-A870-6970-EAAA-C6418857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235CA-14F2-3EA8-6476-DFA5461D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C66-4178-4355-8780-C47C5149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F50CE-AAAC-6E81-D212-45FF8469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B346C-8984-9388-5FCC-1BB21AD1D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4E7D-BECC-BEE1-5A9D-64F94FD9F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4DC5-B9FA-4251-8FD6-1A4BF5E15EE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EF4C0-7627-DE48-C02E-4BD2825A6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ADA4A-DFF5-8C06-D74B-D5ADC9F0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DC66-4178-4355-8780-C47C5149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drive.google.com/file/d/1ecb-8kny0bsUMN0l0BQMZIWRcRZolh2M/vie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drive.google.com/file/d/1tr96De1SeMW1FuvZiA9jQ5MuK_qpB5_B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rive.google.com/file/d/1TuJjeRbsFTcVIVxvHz3tC7EYBOemGNua/view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drive.google.com/file/d/1Vru_sRfJX_EHWLFeP2Pyy_Lp0SWpScCz/vie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drive.google.com/file/d/1jEuI1hv5w3aAvk62erTN03dU-wEgecPc/vie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drive.google.com/file/d/1cfY5EoeruCN1nkpk1ChZ_rr0t3NFbPl6/vie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rive.google.com/file/d/1F1qBVlWSmgasyeqM8jenD3FxR-Y44kjh/view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drive.google.com/file/d/1htjimAeDl8fMAU_1EREnQl2PJ4Af-ao-/vie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drive.google.com/file/d/1de1E1ptDwI51YEFiAQYfdCJFzFaRbIJ3/vie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drive.google.com/file/d/1AOZOpSlohoQv1EVXJaJILM_I-CVztLQq/vie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fFo7AD_wfLsM6G4c8UeINbHW6ENAoGIG/view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drive.google.com/file/d/1ku0zV8BoObktNqyDtGfdGqQZXTt9lkPE/view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fl.org/resources/actfl-proficiency-guidelines-2012/arabic/%D8%A7%D9%84%D9%82%D8%B1%D8%A7%D8%A1%D8%A9/arabic-reading-examples#novic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TUaknyMsU8HnCRkEDrSNRwieynFoxSoX/edit?usp=sharing&amp;ouid=100055507679202877181&amp;rtpof=true&amp;sd=tru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fFo7AD_wfLsM6G4c8UeINbHW6ENAoGIG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rive.google.com/file/d/1ku0zV8BoObktNqyDtGfdGqQZXTt9lkPE/view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drive.google.com/file/d/1fFo7AD_wfLsM6G4c8UeINbHW6ENAoGIG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78C5-FCDC-F00D-87CC-BC34C4051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Beginners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02F45-98C5-3A56-3AE2-6CEA517B4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3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/>
        </p:nvSpPr>
        <p:spPr>
          <a:xfrm>
            <a:off x="0" y="2382401"/>
            <a:ext cx="12192000" cy="209284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/>
            <a:r>
              <a:rPr lang="ar" sz="6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</a:t>
            </a:r>
            <a:endParaRPr sz="6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rtl="1"/>
            <a:r>
              <a:rPr lang="ar" sz="6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الكلمات  </a:t>
            </a:r>
            <a:endParaRPr sz="32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 txBox="1"/>
          <p:nvPr/>
        </p:nvSpPr>
        <p:spPr>
          <a:xfrm>
            <a:off x="7648000" y="1763300"/>
            <a:ext cx="3406400" cy="1355267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" sz="6267" b="1">
                <a:solidFill>
                  <a:schemeClr val="dk1"/>
                </a:solidFill>
              </a:rPr>
              <a:t>جريدة</a:t>
            </a:r>
            <a:endParaRPr sz="6267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9" name="Google Shape;24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33" y="1545500"/>
            <a:ext cx="5660800" cy="37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5085" y="3620268"/>
            <a:ext cx="1692233" cy="1692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/>
        </p:nvSpPr>
        <p:spPr>
          <a:xfrm>
            <a:off x="10020867" y="3076267"/>
            <a:ext cx="13976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الأب</a:t>
            </a:r>
            <a:endParaRPr sz="5200"/>
          </a:p>
        </p:txBody>
      </p:sp>
      <p:pic>
        <p:nvPicPr>
          <p:cNvPr id="256" name="Google Shape;256;p48"/>
          <p:cNvPicPr preferRelativeResize="0"/>
          <p:nvPr/>
        </p:nvPicPr>
        <p:blipFill rotWithShape="1">
          <a:blip r:embed="rId3">
            <a:alphaModFix/>
          </a:blip>
          <a:srcRect r="11832"/>
          <a:stretch/>
        </p:blipFill>
        <p:spPr>
          <a:xfrm>
            <a:off x="1696100" y="1712900"/>
            <a:ext cx="4547267" cy="34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8"/>
          <p:cNvSpPr txBox="1"/>
          <p:nvPr/>
        </p:nvSpPr>
        <p:spPr>
          <a:xfrm>
            <a:off x="9025233" y="4727134"/>
            <a:ext cx="26876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يقرأ الأب</a:t>
            </a:r>
            <a:endParaRPr sz="5200"/>
          </a:p>
        </p:txBody>
      </p:sp>
      <p:sp>
        <p:nvSpPr>
          <p:cNvPr id="258" name="Google Shape;258;p48"/>
          <p:cNvSpPr txBox="1"/>
          <p:nvPr/>
        </p:nvSpPr>
        <p:spPr>
          <a:xfrm>
            <a:off x="10020867" y="1316434"/>
            <a:ext cx="13976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يقرأ </a:t>
            </a:r>
            <a:endParaRPr sz="5200"/>
          </a:p>
        </p:txBody>
      </p:sp>
      <p:pic>
        <p:nvPicPr>
          <p:cNvPr id="259" name="Google Shape;259;p4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7767" y="1398701"/>
            <a:ext cx="1243467" cy="68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8">
            <a:hlinkClick r:id="rId6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7767" y="3217082"/>
            <a:ext cx="1243467" cy="68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8">
            <a:hlinkClick r:id="rId7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7767" y="5035462"/>
            <a:ext cx="1243467" cy="68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9"/>
          <p:cNvPicPr preferRelativeResize="0"/>
          <p:nvPr/>
        </p:nvPicPr>
        <p:blipFill rotWithShape="1">
          <a:blip r:embed="rId3">
            <a:alphaModFix/>
          </a:blip>
          <a:srcRect r="12026"/>
          <a:stretch/>
        </p:blipFill>
        <p:spPr>
          <a:xfrm>
            <a:off x="2307567" y="2200201"/>
            <a:ext cx="5292967" cy="40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9"/>
          <p:cNvSpPr txBox="1"/>
          <p:nvPr/>
        </p:nvSpPr>
        <p:spPr>
          <a:xfrm>
            <a:off x="4752200" y="1090201"/>
            <a:ext cx="26876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يقرأ الأب</a:t>
            </a:r>
            <a:endParaRPr sz="5200"/>
          </a:p>
        </p:txBody>
      </p:sp>
      <p:sp>
        <p:nvSpPr>
          <p:cNvPr id="268" name="Google Shape;268;p49"/>
          <p:cNvSpPr txBox="1"/>
          <p:nvPr/>
        </p:nvSpPr>
        <p:spPr>
          <a:xfrm>
            <a:off x="2404600" y="1090200"/>
            <a:ext cx="2347600" cy="1355267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" sz="6267" b="1">
                <a:solidFill>
                  <a:schemeClr val="dk1"/>
                </a:solidFill>
              </a:rPr>
              <a:t>جريدة</a:t>
            </a:r>
            <a:endParaRPr sz="6267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9" name="Google Shape;269;p4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2267" y="3326167"/>
            <a:ext cx="1751767" cy="1751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0"/>
          <p:cNvPicPr preferRelativeResize="0"/>
          <p:nvPr/>
        </p:nvPicPr>
        <p:blipFill rotWithShape="1">
          <a:blip r:embed="rId3">
            <a:alphaModFix/>
          </a:blip>
          <a:srcRect r="11832"/>
          <a:stretch/>
        </p:blipFill>
        <p:spPr>
          <a:xfrm>
            <a:off x="1696100" y="1712900"/>
            <a:ext cx="4547267" cy="34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0"/>
          <p:cNvSpPr txBox="1"/>
          <p:nvPr/>
        </p:nvSpPr>
        <p:spPr>
          <a:xfrm>
            <a:off x="9364900" y="4727134"/>
            <a:ext cx="23480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الجلوس</a:t>
            </a:r>
            <a:endParaRPr sz="5200"/>
          </a:p>
        </p:txBody>
      </p:sp>
      <p:sp>
        <p:nvSpPr>
          <p:cNvPr id="276" name="Google Shape;276;p50"/>
          <p:cNvSpPr txBox="1"/>
          <p:nvPr/>
        </p:nvSpPr>
        <p:spPr>
          <a:xfrm>
            <a:off x="10020867" y="1316434"/>
            <a:ext cx="13976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في</a:t>
            </a:r>
            <a:endParaRPr sz="5200"/>
          </a:p>
        </p:txBody>
      </p:sp>
      <p:sp>
        <p:nvSpPr>
          <p:cNvPr id="277" name="Google Shape;277;p50"/>
          <p:cNvSpPr txBox="1"/>
          <p:nvPr/>
        </p:nvSpPr>
        <p:spPr>
          <a:xfrm>
            <a:off x="9681567" y="3021785"/>
            <a:ext cx="18952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غرفة</a:t>
            </a:r>
            <a:endParaRPr sz="5200"/>
          </a:p>
        </p:txBody>
      </p:sp>
      <p:pic>
        <p:nvPicPr>
          <p:cNvPr id="278" name="Google Shape;278;p5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6402" y="1316433"/>
            <a:ext cx="1397599" cy="65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0">
            <a:hlinkClick r:id="rId6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6401" y="3051897"/>
            <a:ext cx="1397599" cy="65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>
            <a:hlinkClick r:id="rId7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6401" y="4787361"/>
            <a:ext cx="1397599" cy="65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1"/>
          <p:cNvPicPr preferRelativeResize="0"/>
          <p:nvPr/>
        </p:nvPicPr>
        <p:blipFill rotWithShape="1">
          <a:blip r:embed="rId3">
            <a:alphaModFix/>
          </a:blip>
          <a:srcRect r="11832"/>
          <a:stretch/>
        </p:blipFill>
        <p:spPr>
          <a:xfrm>
            <a:off x="1150801" y="1510034"/>
            <a:ext cx="5019500" cy="3788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1"/>
          <p:cNvSpPr txBox="1"/>
          <p:nvPr/>
        </p:nvSpPr>
        <p:spPr>
          <a:xfrm>
            <a:off x="6284933" y="2823601"/>
            <a:ext cx="23480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الجلوس</a:t>
            </a:r>
            <a:endParaRPr sz="5200"/>
          </a:p>
        </p:txBody>
      </p:sp>
      <p:sp>
        <p:nvSpPr>
          <p:cNvPr id="287" name="Google Shape;287;p51"/>
          <p:cNvSpPr txBox="1"/>
          <p:nvPr/>
        </p:nvSpPr>
        <p:spPr>
          <a:xfrm>
            <a:off x="10528133" y="2823601"/>
            <a:ext cx="10160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في</a:t>
            </a:r>
            <a:endParaRPr sz="5200"/>
          </a:p>
        </p:txBody>
      </p:sp>
      <p:sp>
        <p:nvSpPr>
          <p:cNvPr id="288" name="Google Shape;288;p51"/>
          <p:cNvSpPr txBox="1"/>
          <p:nvPr/>
        </p:nvSpPr>
        <p:spPr>
          <a:xfrm>
            <a:off x="8632933" y="2823585"/>
            <a:ext cx="18952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غرفة</a:t>
            </a:r>
            <a:endParaRPr sz="5200"/>
          </a:p>
        </p:txBody>
      </p:sp>
      <p:pic>
        <p:nvPicPr>
          <p:cNvPr id="289" name="Google Shape;289;p5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8434" y="1181234"/>
            <a:ext cx="1642367" cy="1642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52"/>
          <p:cNvPicPr preferRelativeResize="0"/>
          <p:nvPr/>
        </p:nvPicPr>
        <p:blipFill rotWithShape="1">
          <a:blip r:embed="rId3">
            <a:alphaModFix/>
          </a:blip>
          <a:srcRect r="11832"/>
          <a:stretch/>
        </p:blipFill>
        <p:spPr>
          <a:xfrm>
            <a:off x="1921867" y="2177667"/>
            <a:ext cx="5329733" cy="40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2"/>
          <p:cNvSpPr txBox="1"/>
          <p:nvPr/>
        </p:nvSpPr>
        <p:spPr>
          <a:xfrm>
            <a:off x="1030951" y="796567"/>
            <a:ext cx="23480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الجلوس</a:t>
            </a:r>
            <a:endParaRPr sz="5200"/>
          </a:p>
        </p:txBody>
      </p:sp>
      <p:sp>
        <p:nvSpPr>
          <p:cNvPr id="296" name="Google Shape;296;p52"/>
          <p:cNvSpPr txBox="1"/>
          <p:nvPr/>
        </p:nvSpPr>
        <p:spPr>
          <a:xfrm>
            <a:off x="5274151" y="796567"/>
            <a:ext cx="10160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في</a:t>
            </a:r>
            <a:endParaRPr sz="5200"/>
          </a:p>
        </p:txBody>
      </p:sp>
      <p:sp>
        <p:nvSpPr>
          <p:cNvPr id="297" name="Google Shape;297;p52"/>
          <p:cNvSpPr txBox="1"/>
          <p:nvPr/>
        </p:nvSpPr>
        <p:spPr>
          <a:xfrm>
            <a:off x="3378951" y="796551"/>
            <a:ext cx="18952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غرفة</a:t>
            </a:r>
            <a:endParaRPr sz="5200"/>
          </a:p>
        </p:txBody>
      </p:sp>
      <p:sp>
        <p:nvSpPr>
          <p:cNvPr id="298" name="Google Shape;298;p52"/>
          <p:cNvSpPr txBox="1"/>
          <p:nvPr/>
        </p:nvSpPr>
        <p:spPr>
          <a:xfrm>
            <a:off x="8737000" y="796567"/>
            <a:ext cx="2687600" cy="121061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يقرأ الأب</a:t>
            </a:r>
            <a:endParaRPr sz="5200"/>
          </a:p>
        </p:txBody>
      </p:sp>
      <p:sp>
        <p:nvSpPr>
          <p:cNvPr id="299" name="Google Shape;299;p52"/>
          <p:cNvSpPr txBox="1"/>
          <p:nvPr/>
        </p:nvSpPr>
        <p:spPr>
          <a:xfrm>
            <a:off x="6389400" y="796567"/>
            <a:ext cx="2347600" cy="1355267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" sz="6267" b="1">
                <a:solidFill>
                  <a:schemeClr val="dk1"/>
                </a:solidFill>
              </a:rPr>
              <a:t>جريدة</a:t>
            </a:r>
            <a:endParaRPr sz="6267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0" name="Google Shape;300;p5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4433" y="2922567"/>
            <a:ext cx="1895200" cy="18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3"/>
          <p:cNvSpPr txBox="1"/>
          <p:nvPr/>
        </p:nvSpPr>
        <p:spPr>
          <a:xfrm>
            <a:off x="0" y="85801"/>
            <a:ext cx="12192000" cy="1784872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/>
            <a:r>
              <a:rPr lang="ar" sz="3333"/>
              <a:t>فيما يخص باقي </a:t>
            </a:r>
            <a:r>
              <a:rPr lang="ar" sz="3333">
                <a:solidFill>
                  <a:schemeClr val="dk1"/>
                </a:solidFill>
              </a:rPr>
              <a:t>الكلمات الخاصة بالدرس استخدم نفس الاستراتيجية "التكنيك" في عرض الكلمة مع صورة، وايضا اضافة التسجيل الصوتي،  وخاصة للطلبة المبتدئين لمساعدتهم في تطوير مهاراتهم القرائية والاستماعية</a:t>
            </a:r>
            <a:r>
              <a:rPr lang="ar" sz="3333"/>
              <a:t> </a:t>
            </a:r>
            <a:endParaRPr sz="3333"/>
          </a:p>
        </p:txBody>
      </p:sp>
      <p:pic>
        <p:nvPicPr>
          <p:cNvPr id="306" name="Google Shape;30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567" y="2142800"/>
            <a:ext cx="7031600" cy="426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4"/>
          <p:cNvSpPr txBox="1"/>
          <p:nvPr/>
        </p:nvSpPr>
        <p:spPr>
          <a:xfrm>
            <a:off x="-67" y="0"/>
            <a:ext cx="12192000" cy="964391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46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 الكلمات </a:t>
            </a:r>
            <a:endParaRPr sz="2400" b="1"/>
          </a:p>
        </p:txBody>
      </p:sp>
      <p:graphicFrame>
        <p:nvGraphicFramePr>
          <p:cNvPr id="312" name="Google Shape;312;p54"/>
          <p:cNvGraphicFramePr/>
          <p:nvPr/>
        </p:nvGraphicFramePr>
        <p:xfrm>
          <a:off x="7065400" y="1122767"/>
          <a:ext cx="4000000" cy="4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Arabic</a:t>
                      </a:r>
                      <a:endParaRPr sz="2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Newspaper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جريدة</a:t>
                      </a:r>
                      <a:endParaRPr sz="2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What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ماذا </a:t>
                      </a:r>
                      <a:endParaRPr sz="29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Where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أين</a:t>
                      </a:r>
                      <a:endParaRPr sz="29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father reads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يقرأ الأب</a:t>
                      </a:r>
                      <a:endParaRPr sz="29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father sat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جلس الأب</a:t>
                      </a:r>
                      <a:endParaRPr sz="29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Book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كتاب</a:t>
                      </a:r>
                      <a:endParaRPr sz="29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58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Story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قصة</a:t>
                      </a:r>
                      <a:endParaRPr sz="29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13" name="Google Shape;313;p54"/>
          <p:cNvGraphicFramePr/>
          <p:nvPr/>
        </p:nvGraphicFramePr>
        <p:xfrm>
          <a:off x="997400" y="1122767"/>
          <a:ext cx="4000000" cy="4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Arabic</a:t>
                      </a:r>
                      <a:endParaRPr sz="2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After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بعد</a:t>
                      </a:r>
                      <a:endParaRPr sz="2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/>
                        <a:t>passing</a:t>
                      </a:r>
                      <a:endParaRPr sz="24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مرور</a:t>
                      </a:r>
                      <a:endParaRPr sz="29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/>
                        <a:t>Time</a:t>
                      </a:r>
                      <a:endParaRPr sz="24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وقت</a:t>
                      </a:r>
                      <a:endParaRPr sz="29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/>
                        <a:t>Short (Adjective)</a:t>
                      </a:r>
                      <a:endParaRPr sz="24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قصير</a:t>
                      </a:r>
                      <a:endParaRPr sz="29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/>
                        <a:t>Ali discovered</a:t>
                      </a:r>
                      <a:endParaRPr sz="24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اكتشف علي</a:t>
                      </a:r>
                      <a:endParaRPr sz="29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/>
                        <a:t>The father slept</a:t>
                      </a:r>
                      <a:endParaRPr sz="24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نام الأب</a:t>
                      </a:r>
                      <a:endParaRPr sz="2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/>
                        <a:t>His handles </a:t>
                      </a:r>
                      <a:endParaRPr sz="24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يده</a:t>
                      </a:r>
                      <a:endParaRPr sz="29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5"/>
          <p:cNvSpPr txBox="1"/>
          <p:nvPr/>
        </p:nvSpPr>
        <p:spPr>
          <a:xfrm>
            <a:off x="-44833" y="2450067"/>
            <a:ext cx="12192000" cy="16826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4667" b="1">
                <a:solidFill>
                  <a:schemeClr val="dk1"/>
                </a:solidFill>
              </a:rPr>
              <a:t>اسئلة الفهم والاستيعاب</a:t>
            </a:r>
            <a:endParaRPr sz="4667" b="1">
              <a:solidFill>
                <a:schemeClr val="dk1"/>
              </a:solidFill>
            </a:endParaRPr>
          </a:p>
          <a:p>
            <a:pPr algn="ctr"/>
            <a:r>
              <a:rPr lang="ar" sz="4667" b="1">
                <a:solidFill>
                  <a:schemeClr val="dk1"/>
                </a:solidFill>
              </a:rPr>
              <a:t>comprehension Questions  </a:t>
            </a:r>
            <a:endParaRPr sz="4667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/>
        </p:nvSpPr>
        <p:spPr>
          <a:xfrm>
            <a:off x="0" y="719800"/>
            <a:ext cx="12192000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4000" b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Can-do Statements to Create Complete Units </a:t>
            </a:r>
            <a:r>
              <a:rPr lang="ar" sz="3600" b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Including Rubrics and Benchmark Tests </a:t>
            </a:r>
            <a:endParaRPr sz="3600" b="1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38" descr="https://lh4.googleusercontent.com/40R-Lj1TWsyoKONUsKWSmLK4eKzY0azCLqBjvGEFAoBwjYVk1lW7ceoDMbX4xVMoBBjllx94Hwo2qGDPLat-63FFZUnE8QCGW09zFGmrTu-Rc43spW7C4vAKRZc7_5cFcPQsQTrgOxta9VxJRpUZ6OZos_2PPu4AJOpxqgOlB7YKo58ZyFI7y_3Eo9UNZX8vDUeR"/>
          <p:cNvPicPr preferRelativeResize="0"/>
          <p:nvPr/>
        </p:nvPicPr>
        <p:blipFill rotWithShape="1">
          <a:blip r:embed="rId3">
            <a:alphaModFix/>
          </a:blip>
          <a:srcRect r="10905"/>
          <a:stretch/>
        </p:blipFill>
        <p:spPr>
          <a:xfrm>
            <a:off x="3142300" y="3259234"/>
            <a:ext cx="2110467" cy="270656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8"/>
          <p:cNvSpPr txBox="1"/>
          <p:nvPr/>
        </p:nvSpPr>
        <p:spPr>
          <a:xfrm>
            <a:off x="5660967" y="3196533"/>
            <a:ext cx="59872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ar" sz="2800" b="1">
                <a:latin typeface="Times New Roman"/>
                <a:ea typeface="Times New Roman"/>
                <a:cs typeface="Times New Roman"/>
                <a:sym typeface="Times New Roman"/>
              </a:rPr>
              <a:t>Presented by: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ar" sz="2800" b="1">
                <a:latin typeface="Times New Roman"/>
                <a:ea typeface="Times New Roman"/>
                <a:cs typeface="Times New Roman"/>
                <a:sym typeface="Times New Roman"/>
              </a:rPr>
              <a:t>Jomana Wilson, Ph.D.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ar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Arabic Curriculum Coordinator</a:t>
            </a:r>
            <a:endParaRPr sz="2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ar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 Falah Academy</a:t>
            </a:r>
            <a:endParaRPr sz="2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ar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Atlanta, Georgia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"/>
          <p:cNvSpPr txBox="1"/>
          <p:nvPr/>
        </p:nvSpPr>
        <p:spPr>
          <a:xfrm>
            <a:off x="6508267" y="1845667"/>
            <a:ext cx="4572000" cy="383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>
              <a:buClr>
                <a:schemeClr val="dk1"/>
              </a:buClr>
              <a:buSzPts val="1100"/>
            </a:pPr>
            <a:r>
              <a:rPr lang="ar" sz="46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١- أين جلس الأب:</a:t>
            </a:r>
            <a:endParaRPr sz="46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rtl="1"/>
            <a:r>
              <a:rPr lang="ar" sz="46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أ- على السرير</a:t>
            </a:r>
            <a:endParaRPr sz="46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rtl="1"/>
            <a:r>
              <a:rPr lang="ar" sz="46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ب- في غرفة الجلوس</a:t>
            </a:r>
            <a:endParaRPr sz="46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rtl="1"/>
            <a:r>
              <a:rPr lang="ar" sz="46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ج- على المكتب </a:t>
            </a:r>
            <a:endParaRPr sz="46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rtl="1"/>
            <a:endParaRPr sz="466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56"/>
          <p:cNvSpPr txBox="1"/>
          <p:nvPr/>
        </p:nvSpPr>
        <p:spPr>
          <a:xfrm>
            <a:off x="-67" y="0"/>
            <a:ext cx="12192000" cy="964391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/>
            <a:r>
              <a:rPr lang="ar" sz="46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ضع دائرة حول الجواب الصحيح:</a:t>
            </a:r>
            <a:endParaRPr sz="2400" b="1"/>
          </a:p>
        </p:txBody>
      </p:sp>
      <p:sp>
        <p:nvSpPr>
          <p:cNvPr id="325" name="Google Shape;325;p56"/>
          <p:cNvSpPr txBox="1"/>
          <p:nvPr/>
        </p:nvSpPr>
        <p:spPr>
          <a:xfrm>
            <a:off x="638800" y="2029033"/>
            <a:ext cx="4572000" cy="383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46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٢- ماذا يقرأ الأب:</a:t>
            </a:r>
            <a:endParaRPr sz="46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rtl="1"/>
            <a:r>
              <a:rPr lang="ar" sz="46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أ- كتاب</a:t>
            </a:r>
            <a:endParaRPr sz="46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rtl="1"/>
            <a:r>
              <a:rPr lang="ar" sz="46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ب- قصة</a:t>
            </a:r>
            <a:endParaRPr sz="46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rtl="1"/>
            <a:r>
              <a:rPr lang="ar" sz="46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ج- الجريدة </a:t>
            </a:r>
            <a:endParaRPr sz="46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rtl="1"/>
            <a:endParaRPr sz="466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Google Shape;330;p57"/>
          <p:cNvGraphicFramePr/>
          <p:nvPr/>
        </p:nvGraphicFramePr>
        <p:xfrm>
          <a:off x="475533" y="1194767"/>
          <a:ext cx="4000000" cy="4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82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sentences  جُمل</a:t>
                      </a:r>
                      <a:endParaRPr sz="24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</a:t>
                      </a:r>
                      <a:endParaRPr sz="2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33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Arabic</a:t>
                      </a:r>
                      <a:endParaRPr sz="33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Newspaper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جريدة</a:t>
                      </a:r>
                      <a:endParaRPr sz="29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What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ماذا </a:t>
                      </a:r>
                      <a:endParaRPr sz="1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Where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أين</a:t>
                      </a:r>
                      <a:endParaRPr sz="1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father reads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يقرأ الأب</a:t>
                      </a:r>
                      <a:endParaRPr sz="1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father sat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جلس الأب</a:t>
                      </a:r>
                      <a:endParaRPr sz="1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Book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كتاب</a:t>
                      </a:r>
                      <a:endParaRPr sz="1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Story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9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قصة</a:t>
                      </a:r>
                      <a:endParaRPr sz="1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1" name="Google Shape;331;p57"/>
          <p:cNvSpPr txBox="1"/>
          <p:nvPr/>
        </p:nvSpPr>
        <p:spPr>
          <a:xfrm>
            <a:off x="-67" y="0"/>
            <a:ext cx="12192000" cy="964391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46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 in a sentencesجُمل   </a:t>
            </a:r>
            <a:endParaRPr sz="2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8"/>
          <p:cNvSpPr txBox="1"/>
          <p:nvPr/>
        </p:nvSpPr>
        <p:spPr>
          <a:xfrm>
            <a:off x="-67" y="0"/>
            <a:ext cx="12192000" cy="964391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46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 in a sentencesجُمل   </a:t>
            </a:r>
            <a:endParaRPr sz="2400" b="1"/>
          </a:p>
        </p:txBody>
      </p:sp>
      <p:graphicFrame>
        <p:nvGraphicFramePr>
          <p:cNvPr id="337" name="Google Shape;337;p58"/>
          <p:cNvGraphicFramePr/>
          <p:nvPr/>
        </p:nvGraphicFramePr>
        <p:xfrm>
          <a:off x="443400" y="1128000"/>
          <a:ext cx="4000000" cy="4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104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sentences  جُمل</a:t>
                      </a:r>
                      <a:endParaRPr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Arabic</a:t>
                      </a:r>
                      <a:endParaRPr sz="2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After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بعد</a:t>
                      </a:r>
                      <a:endParaRPr sz="2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/>
                        <a:t>passing</a:t>
                      </a: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مرور</a:t>
                      </a:r>
                      <a:endParaRPr sz="25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/>
                        <a:t>Time</a:t>
                      </a: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وقت</a:t>
                      </a:r>
                      <a:endParaRPr sz="25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/>
                        <a:t>Short (Adjective)</a:t>
                      </a: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قصير</a:t>
                      </a:r>
                      <a:endParaRPr sz="25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/>
                        <a:t>Ali discovered</a:t>
                      </a: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اكتشف علي</a:t>
                      </a:r>
                      <a:endParaRPr sz="25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/>
                        <a:t>The father slept</a:t>
                      </a: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نام الأب</a:t>
                      </a:r>
                      <a:endParaRPr sz="2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/>
                        <a:t>His handles </a:t>
                      </a:r>
                      <a:endParaRPr sz="15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يده</a:t>
                      </a:r>
                      <a:endParaRPr sz="1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9"/>
          <p:cNvSpPr/>
          <p:nvPr/>
        </p:nvSpPr>
        <p:spPr>
          <a:xfrm>
            <a:off x="0" y="-10533"/>
            <a:ext cx="12236400" cy="906000"/>
          </a:xfrm>
          <a:prstGeom prst="flowChartAlternateProcess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rgbClr val="000000"/>
              </a:buClr>
              <a:buSzPts val="2300"/>
            </a:pPr>
            <a:r>
              <a:rPr lang="ar" sz="4667" b="1"/>
              <a:t>Writing and Speaking </a:t>
            </a:r>
            <a:endParaRPr sz="46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9"/>
          <p:cNvSpPr/>
          <p:nvPr/>
        </p:nvSpPr>
        <p:spPr>
          <a:xfrm>
            <a:off x="180533" y="3005600"/>
            <a:ext cx="3122000" cy="320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ar" sz="2667" b="1"/>
              <a:t>Students do :</a:t>
            </a:r>
            <a:r>
              <a:rPr lang="ar" sz="2667" b="1">
                <a:solidFill>
                  <a:schemeClr val="dk1"/>
                </a:solidFill>
              </a:rPr>
              <a:t> (with your classmate) </a:t>
            </a:r>
            <a:r>
              <a:rPr lang="ar" sz="2667">
                <a:solidFill>
                  <a:schemeClr val="dk1"/>
                </a:solidFill>
              </a:rPr>
              <a:t>write a sentence for each color using the verbs you studied (5 minutes)</a:t>
            </a:r>
            <a:endParaRPr sz="2667">
              <a:solidFill>
                <a:schemeClr val="dk1"/>
              </a:solidFill>
            </a:endParaRPr>
          </a:p>
          <a:p>
            <a:endParaRPr sz="2667">
              <a:solidFill>
                <a:schemeClr val="dk1"/>
              </a:solidFill>
            </a:endParaRPr>
          </a:p>
        </p:txBody>
      </p:sp>
      <p:sp>
        <p:nvSpPr>
          <p:cNvPr id="344" name="Google Shape;344;p59"/>
          <p:cNvSpPr txBox="1"/>
          <p:nvPr/>
        </p:nvSpPr>
        <p:spPr>
          <a:xfrm>
            <a:off x="6892567" y="1694333"/>
            <a:ext cx="3008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345" name="Google Shape;345;p59"/>
          <p:cNvSpPr txBox="1"/>
          <p:nvPr/>
        </p:nvSpPr>
        <p:spPr>
          <a:xfrm>
            <a:off x="116533" y="1185485"/>
            <a:ext cx="3177200" cy="2228262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ar" sz="2800" b="1">
                <a:latin typeface="Times New Roman"/>
                <a:ea typeface="Times New Roman"/>
                <a:cs typeface="Times New Roman"/>
                <a:sym typeface="Times New Roman"/>
              </a:rPr>
              <a:t>Goal</a:t>
            </a:r>
            <a:r>
              <a:rPr lang="ar" sz="28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ar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verbs</a:t>
            </a:r>
            <a:r>
              <a:rPr lang="ar" sz="2800">
                <a:latin typeface="Times New Roman"/>
                <a:ea typeface="Times New Roman"/>
                <a:cs typeface="Times New Roman"/>
                <a:sym typeface="Times New Roman"/>
              </a:rPr>
              <a:t> and colors</a:t>
            </a:r>
            <a:r>
              <a:rPr lang="ar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2800">
                <a:latin typeface="Times New Roman"/>
                <a:ea typeface="Times New Roman"/>
                <a:cs typeface="Times New Roman"/>
                <a:sym typeface="Times New Roman"/>
              </a:rPr>
              <a:t>student</a:t>
            </a:r>
            <a:r>
              <a:rPr lang="ar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studied to create sentences.</a:t>
            </a:r>
            <a:endParaRPr sz="2400"/>
          </a:p>
        </p:txBody>
      </p:sp>
      <p:pic>
        <p:nvPicPr>
          <p:cNvPr id="346" name="Google Shape;346;p59" descr="Screen Shot 2012-09-03 at 5.21.31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1601" y="895467"/>
            <a:ext cx="3953433" cy="34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9"/>
          <p:cNvSpPr txBox="1"/>
          <p:nvPr/>
        </p:nvSpPr>
        <p:spPr>
          <a:xfrm>
            <a:off x="3791700" y="5001234"/>
            <a:ext cx="3681200" cy="9848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ar" sz="2400"/>
              <a:t>In the next slide an example</a:t>
            </a:r>
            <a:endParaRPr sz="2400"/>
          </a:p>
        </p:txBody>
      </p:sp>
      <p:graphicFrame>
        <p:nvGraphicFramePr>
          <p:cNvPr id="348" name="Google Shape;348;p59"/>
          <p:cNvGraphicFramePr/>
          <p:nvPr/>
        </p:nvGraphicFramePr>
        <p:xfrm>
          <a:off x="3661251" y="1185500"/>
          <a:ext cx="4000000" cy="4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5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0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Liked 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أَحبَّ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0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Read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قرأ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0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Slept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نام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0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Sat 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جلس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9" name="Google Shape;349;p59"/>
          <p:cNvSpPr txBox="1"/>
          <p:nvPr/>
        </p:nvSpPr>
        <p:spPr>
          <a:xfrm>
            <a:off x="7571600" y="4542034"/>
            <a:ext cx="3953600" cy="1600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2933" b="1">
                <a:solidFill>
                  <a:schemeClr val="dk1"/>
                </a:solidFill>
              </a:rPr>
              <a:t>   جريدة       قصة       كتاب</a:t>
            </a:r>
            <a:endParaRPr sz="2933" b="1"/>
          </a:p>
          <a:p>
            <a:pPr algn="just" rtl="1"/>
            <a:r>
              <a:rPr lang="ar" sz="2933" b="1">
                <a:solidFill>
                  <a:schemeClr val="dk1"/>
                </a:solidFill>
              </a:rPr>
              <a:t>  في    غرفة     الجلوس</a:t>
            </a:r>
            <a:endParaRPr sz="2933" b="1">
              <a:solidFill>
                <a:schemeClr val="dk1"/>
              </a:solidFill>
            </a:endParaRPr>
          </a:p>
          <a:p>
            <a:pPr algn="r" rtl="1"/>
            <a:r>
              <a:rPr lang="ar" sz="2933" b="1">
                <a:solidFill>
                  <a:schemeClr val="dk1"/>
                </a:solidFill>
              </a:rPr>
              <a:t>     صغير          كبير</a:t>
            </a:r>
            <a:endParaRPr sz="2933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0"/>
          <p:cNvSpPr txBox="1"/>
          <p:nvPr/>
        </p:nvSpPr>
        <p:spPr>
          <a:xfrm>
            <a:off x="989300" y="2865400"/>
            <a:ext cx="10216000" cy="127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rtl="1"/>
            <a:r>
              <a:rPr lang="ar" sz="6667"/>
              <a:t>قرأ   أحمد   كتاب    أسود    صغير</a:t>
            </a:r>
            <a:endParaRPr sz="6667"/>
          </a:p>
        </p:txBody>
      </p:sp>
      <p:sp>
        <p:nvSpPr>
          <p:cNvPr id="355" name="Google Shape;355;p60"/>
          <p:cNvSpPr txBox="1"/>
          <p:nvPr/>
        </p:nvSpPr>
        <p:spPr>
          <a:xfrm>
            <a:off x="9687133" y="2034401"/>
            <a:ext cx="1757600" cy="75907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rtl="1"/>
            <a:r>
              <a:rPr lang="ar" sz="2400"/>
              <a:t>  </a:t>
            </a:r>
            <a:r>
              <a:rPr lang="ar" sz="3333" b="1"/>
              <a:t>Verb </a:t>
            </a:r>
            <a:r>
              <a:rPr lang="ar" sz="2400"/>
              <a:t>            </a:t>
            </a:r>
            <a:endParaRPr sz="2400"/>
          </a:p>
        </p:txBody>
      </p:sp>
      <p:sp>
        <p:nvSpPr>
          <p:cNvPr id="356" name="Google Shape;356;p60"/>
          <p:cNvSpPr txBox="1"/>
          <p:nvPr/>
        </p:nvSpPr>
        <p:spPr>
          <a:xfrm>
            <a:off x="5773284" y="1962600"/>
            <a:ext cx="1757600" cy="90283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rtl="1"/>
            <a:r>
              <a:rPr lang="ar" sz="4267" b="1"/>
              <a:t>Word</a:t>
            </a:r>
            <a:endParaRPr sz="4267" b="1"/>
          </a:p>
        </p:txBody>
      </p:sp>
      <p:sp>
        <p:nvSpPr>
          <p:cNvPr id="357" name="Google Shape;357;p60"/>
          <p:cNvSpPr txBox="1"/>
          <p:nvPr/>
        </p:nvSpPr>
        <p:spPr>
          <a:xfrm>
            <a:off x="3653517" y="1962600"/>
            <a:ext cx="1757600" cy="902835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rtl="1"/>
            <a:r>
              <a:rPr lang="ar" sz="4267" b="1"/>
              <a:t>Color</a:t>
            </a:r>
            <a:endParaRPr sz="4267" b="1"/>
          </a:p>
        </p:txBody>
      </p:sp>
      <p:sp>
        <p:nvSpPr>
          <p:cNvPr id="358" name="Google Shape;358;p60"/>
          <p:cNvSpPr txBox="1"/>
          <p:nvPr/>
        </p:nvSpPr>
        <p:spPr>
          <a:xfrm>
            <a:off x="930167" y="1965867"/>
            <a:ext cx="2361200" cy="738623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rtl="1"/>
            <a:r>
              <a:rPr lang="ar" sz="3200" b="1"/>
              <a:t>Adjective</a:t>
            </a:r>
            <a:endParaRPr sz="3200" b="1"/>
          </a:p>
        </p:txBody>
      </p:sp>
      <p:sp>
        <p:nvSpPr>
          <p:cNvPr id="359" name="Google Shape;359;p60"/>
          <p:cNvSpPr txBox="1"/>
          <p:nvPr/>
        </p:nvSpPr>
        <p:spPr>
          <a:xfrm>
            <a:off x="7771217" y="1962600"/>
            <a:ext cx="1757600" cy="90283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rtl="1"/>
            <a:r>
              <a:rPr lang="ar" sz="4267" b="1"/>
              <a:t>Name</a:t>
            </a:r>
            <a:endParaRPr sz="4267" b="1"/>
          </a:p>
        </p:txBody>
      </p:sp>
      <p:sp>
        <p:nvSpPr>
          <p:cNvPr id="360" name="Google Shape;360;p60"/>
          <p:cNvSpPr txBox="1"/>
          <p:nvPr/>
        </p:nvSpPr>
        <p:spPr>
          <a:xfrm>
            <a:off x="245100" y="859600"/>
            <a:ext cx="11203600" cy="110795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ar" sz="2800" b="1"/>
              <a:t>You do: write sentences matching this example using the verbs in this slides (10 minutes)</a:t>
            </a:r>
            <a:endParaRPr sz="2800" b="1"/>
          </a:p>
        </p:txBody>
      </p:sp>
      <p:pic>
        <p:nvPicPr>
          <p:cNvPr id="361" name="Google Shape;361;p60" descr="Screen Shot 2012-09-03 at 5.21.31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01" y="4137801"/>
            <a:ext cx="3953433" cy="2545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2" name="Google Shape;362;p60"/>
          <p:cNvGraphicFramePr/>
          <p:nvPr/>
        </p:nvGraphicFramePr>
        <p:xfrm>
          <a:off x="8404017" y="4131267"/>
          <a:ext cx="4000000" cy="4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5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0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Liked 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أَحبَّ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0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Read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قرأ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0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Slept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نام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0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Sat 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جلس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3" name="Google Shape;363;p60"/>
          <p:cNvSpPr txBox="1"/>
          <p:nvPr/>
        </p:nvSpPr>
        <p:spPr>
          <a:xfrm>
            <a:off x="4762833" y="4384252"/>
            <a:ext cx="3008400" cy="20515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2933" b="1">
                <a:solidFill>
                  <a:schemeClr val="dk1"/>
                </a:solidFill>
              </a:rPr>
              <a:t>   جريدة         كتاب</a:t>
            </a:r>
            <a:endParaRPr sz="2933" b="1"/>
          </a:p>
          <a:p>
            <a:pPr algn="just" rtl="1"/>
            <a:r>
              <a:rPr lang="ar" sz="2933" b="1">
                <a:solidFill>
                  <a:schemeClr val="dk1"/>
                </a:solidFill>
              </a:rPr>
              <a:t> قصة  في غرفة     الجلوس</a:t>
            </a:r>
            <a:endParaRPr sz="2933" b="1">
              <a:solidFill>
                <a:schemeClr val="dk1"/>
              </a:solidFill>
            </a:endParaRPr>
          </a:p>
          <a:p>
            <a:pPr algn="r" rtl="1"/>
            <a:r>
              <a:rPr lang="ar" sz="2933" b="1">
                <a:solidFill>
                  <a:schemeClr val="dk1"/>
                </a:solidFill>
              </a:rPr>
              <a:t>صغير          كبير</a:t>
            </a:r>
            <a:endParaRPr sz="2933" b="1">
              <a:solidFill>
                <a:schemeClr val="dk1"/>
              </a:solidFill>
            </a:endParaRPr>
          </a:p>
        </p:txBody>
      </p:sp>
      <p:sp>
        <p:nvSpPr>
          <p:cNvPr id="364" name="Google Shape;364;p60"/>
          <p:cNvSpPr/>
          <p:nvPr/>
        </p:nvSpPr>
        <p:spPr>
          <a:xfrm>
            <a:off x="-20900" y="-112800"/>
            <a:ext cx="12236400" cy="906000"/>
          </a:xfrm>
          <a:prstGeom prst="flowChartAlternateProcess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rgbClr val="000000"/>
              </a:buClr>
              <a:buSzPts val="2300"/>
            </a:pPr>
            <a:r>
              <a:rPr lang="ar" sz="4667" b="1"/>
              <a:t>Writing and Speaking </a:t>
            </a:r>
            <a:endParaRPr sz="46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1"/>
          <p:cNvSpPr txBox="1">
            <a:spLocks noGrp="1"/>
          </p:cNvSpPr>
          <p:nvPr>
            <p:ph type="title"/>
          </p:nvPr>
        </p:nvSpPr>
        <p:spPr>
          <a:xfrm>
            <a:off x="3304533" y="2965867"/>
            <a:ext cx="8559600" cy="35768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 fontScale="90000"/>
          </a:bodyPr>
          <a:lstStyle/>
          <a:p>
            <a:pPr algn="r" rtl="1"/>
            <a:r>
              <a:rPr lang="ar" sz="6000"/>
              <a:t> ـــــــــــــــــــــــــــــــــــــــــ     </a:t>
            </a:r>
            <a:r>
              <a:rPr lang="ar" sz="4267" b="1">
                <a:latin typeface="Arial"/>
                <a:ea typeface="Arial"/>
                <a:cs typeface="Arial"/>
                <a:sym typeface="Arial"/>
              </a:rPr>
              <a:t>جريدة</a:t>
            </a:r>
            <a:r>
              <a:rPr lang="ar" sz="7333"/>
              <a:t>         ــــــــــــــــــــــــــــــــــــــــــ</a:t>
            </a:r>
            <a:endParaRPr sz="7333"/>
          </a:p>
          <a:p>
            <a:pPr algn="r" rtl="1"/>
            <a:r>
              <a:rPr lang="ar" sz="7333"/>
              <a:t>ــــــــــــــــــــــــــــــــــــــــــ    </a:t>
            </a:r>
            <a:r>
              <a:rPr lang="ar" sz="4267" b="1">
                <a:latin typeface="Arial"/>
                <a:ea typeface="Arial"/>
                <a:cs typeface="Arial"/>
                <a:sym typeface="Arial"/>
              </a:rPr>
              <a:t>قصة</a:t>
            </a:r>
            <a:r>
              <a:rPr lang="ar" sz="7333"/>
              <a:t>          ــــــــــــــــــــــــــــــــــــــــــ</a:t>
            </a:r>
            <a:endParaRPr sz="7333"/>
          </a:p>
          <a:p>
            <a:pPr algn="r" rtl="1"/>
            <a:r>
              <a:rPr lang="ar" sz="7333"/>
              <a:t>ـــــــــــــــــــــــــــــــــــــــــ   </a:t>
            </a:r>
            <a:r>
              <a:rPr lang="ar" sz="4267" b="1">
                <a:latin typeface="Arial"/>
                <a:ea typeface="Arial"/>
                <a:cs typeface="Arial"/>
                <a:sym typeface="Arial"/>
              </a:rPr>
              <a:t>غرفة جلوس</a:t>
            </a:r>
            <a:r>
              <a:rPr lang="ar" sz="7333"/>
              <a:t>     ــــــــــــــــــــــــــــــــــــــــــ</a:t>
            </a:r>
            <a:endParaRPr sz="7333"/>
          </a:p>
        </p:txBody>
      </p:sp>
      <p:sp>
        <p:nvSpPr>
          <p:cNvPr id="370" name="Google Shape;370;p61"/>
          <p:cNvSpPr/>
          <p:nvPr/>
        </p:nvSpPr>
        <p:spPr>
          <a:xfrm>
            <a:off x="-77300" y="747934"/>
            <a:ext cx="3177600" cy="1705333"/>
          </a:xfrm>
          <a:prstGeom prst="flowChartProcess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533" tIns="38533" rIns="38533" bIns="38533" anchor="ctr" anchorCtr="0">
            <a:noAutofit/>
          </a:bodyPr>
          <a:lstStyle/>
          <a:p>
            <a:r>
              <a:rPr lang="ar" sz="2400"/>
              <a:t> Student do: write in there workbook the sentences</a:t>
            </a:r>
            <a:endParaRPr sz="2267"/>
          </a:p>
        </p:txBody>
      </p:sp>
      <p:sp>
        <p:nvSpPr>
          <p:cNvPr id="371" name="Google Shape;371;p61"/>
          <p:cNvSpPr/>
          <p:nvPr/>
        </p:nvSpPr>
        <p:spPr>
          <a:xfrm>
            <a:off x="-77300" y="0"/>
            <a:ext cx="12192000" cy="92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6D9EE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" sz="4667" b="1"/>
              <a:t>Speaking and Writing </a:t>
            </a:r>
            <a:endParaRPr sz="4667" b="1"/>
          </a:p>
        </p:txBody>
      </p:sp>
      <p:sp>
        <p:nvSpPr>
          <p:cNvPr id="372" name="Google Shape;372;p61"/>
          <p:cNvSpPr txBox="1"/>
          <p:nvPr/>
        </p:nvSpPr>
        <p:spPr>
          <a:xfrm>
            <a:off x="4319700" y="925600"/>
            <a:ext cx="7872400" cy="84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ar" sz="2800"/>
              <a:t>Write a sentences using </a:t>
            </a:r>
            <a:r>
              <a:rPr lang="ar" sz="3867" b="1">
                <a:solidFill>
                  <a:schemeClr val="dk1"/>
                </a:solidFill>
              </a:rPr>
              <a:t>هذه</a:t>
            </a:r>
            <a:r>
              <a:rPr lang="ar" sz="2800"/>
              <a:t> word +adjective.</a:t>
            </a:r>
            <a:endParaRPr sz="2800"/>
          </a:p>
        </p:txBody>
      </p:sp>
      <p:sp>
        <p:nvSpPr>
          <p:cNvPr id="373" name="Google Shape;373;p61"/>
          <p:cNvSpPr txBox="1"/>
          <p:nvPr/>
        </p:nvSpPr>
        <p:spPr>
          <a:xfrm>
            <a:off x="10117133" y="2101434"/>
            <a:ext cx="1441200" cy="82063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rtl="1"/>
            <a:r>
              <a:rPr lang="ar" sz="3733" b="1"/>
              <a:t>هذه</a:t>
            </a:r>
            <a:endParaRPr sz="3733" b="1"/>
          </a:p>
        </p:txBody>
      </p:sp>
      <p:sp>
        <p:nvSpPr>
          <p:cNvPr id="374" name="Google Shape;374;p61"/>
          <p:cNvSpPr txBox="1"/>
          <p:nvPr/>
        </p:nvSpPr>
        <p:spPr>
          <a:xfrm>
            <a:off x="7403017" y="2142433"/>
            <a:ext cx="1757600" cy="738623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rtl="1"/>
            <a:r>
              <a:rPr lang="ar" sz="3200" b="1"/>
              <a:t>Word</a:t>
            </a:r>
            <a:endParaRPr sz="3200" b="1"/>
          </a:p>
        </p:txBody>
      </p:sp>
      <p:sp>
        <p:nvSpPr>
          <p:cNvPr id="375" name="Google Shape;375;p61"/>
          <p:cNvSpPr txBox="1"/>
          <p:nvPr/>
        </p:nvSpPr>
        <p:spPr>
          <a:xfrm>
            <a:off x="4071067" y="2101433"/>
            <a:ext cx="2361200" cy="738623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rtl="1"/>
            <a:r>
              <a:rPr lang="ar" sz="3200" b="1"/>
              <a:t>Adjective</a:t>
            </a:r>
            <a:endParaRPr sz="3200" b="1"/>
          </a:p>
        </p:txBody>
      </p:sp>
      <p:sp>
        <p:nvSpPr>
          <p:cNvPr id="376" name="Google Shape;376;p61"/>
          <p:cNvSpPr txBox="1"/>
          <p:nvPr/>
        </p:nvSpPr>
        <p:spPr>
          <a:xfrm>
            <a:off x="91900" y="2854385"/>
            <a:ext cx="3008400" cy="11488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rtl="1"/>
            <a:r>
              <a:rPr lang="ar" sz="2933" b="1">
                <a:solidFill>
                  <a:schemeClr val="dk1"/>
                </a:solidFill>
              </a:rPr>
              <a:t>   Adjectives</a:t>
            </a:r>
            <a:endParaRPr sz="2933" b="1">
              <a:solidFill>
                <a:schemeClr val="dk1"/>
              </a:solidFill>
            </a:endParaRPr>
          </a:p>
          <a:p>
            <a:pPr algn="just" rtl="1"/>
            <a:r>
              <a:rPr lang="ar" sz="2933" b="1">
                <a:solidFill>
                  <a:schemeClr val="dk1"/>
                </a:solidFill>
              </a:rPr>
              <a:t>صغيرة          كبيرة</a:t>
            </a:r>
            <a:endParaRPr sz="2933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2"/>
          <p:cNvSpPr txBox="1"/>
          <p:nvPr/>
        </p:nvSpPr>
        <p:spPr>
          <a:xfrm>
            <a:off x="-67" y="0"/>
            <a:ext cx="12192000" cy="964391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46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Opposite الكلمة و ضدها/عكسها </a:t>
            </a:r>
            <a:endParaRPr sz="2400" b="1"/>
          </a:p>
        </p:txBody>
      </p:sp>
      <p:graphicFrame>
        <p:nvGraphicFramePr>
          <p:cNvPr id="382" name="Google Shape;382;p62"/>
          <p:cNvGraphicFramePr/>
          <p:nvPr/>
        </p:nvGraphicFramePr>
        <p:xfrm>
          <a:off x="3351551" y="1634193"/>
          <a:ext cx="4000000" cy="4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37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40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ضدها/عكسها</a:t>
                      </a:r>
                      <a:endParaRPr sz="5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40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الكلمة</a:t>
                      </a:r>
                      <a:endParaRPr sz="40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40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وقف</a:t>
                      </a:r>
                      <a:endParaRPr sz="2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40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جلس</a:t>
                      </a:r>
                      <a:endParaRPr sz="40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4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طويل</a:t>
                      </a:r>
                      <a:endParaRPr sz="4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40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قصير</a:t>
                      </a:r>
                      <a:endParaRPr sz="40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40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قصة</a:t>
                      </a:r>
                      <a:endParaRPr sz="4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40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كتاب</a:t>
                      </a:r>
                      <a:endParaRPr sz="40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4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استيقظ</a:t>
                      </a:r>
                      <a:endParaRPr sz="4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4000" b="1"/>
                        <a:t>نام </a:t>
                      </a:r>
                      <a:endParaRPr sz="4000" b="1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3"/>
          <p:cNvSpPr txBox="1"/>
          <p:nvPr/>
        </p:nvSpPr>
        <p:spPr>
          <a:xfrm>
            <a:off x="1431800" y="1412100"/>
            <a:ext cx="10286800" cy="494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endParaRPr sz="3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ar" sz="4533" b="1">
                <a:solidFill>
                  <a:schemeClr val="dk1"/>
                </a:solidFill>
              </a:rPr>
              <a:t>١- الأب/ يقرأ /جلس</a:t>
            </a:r>
            <a:endParaRPr sz="4533" b="1">
              <a:solidFill>
                <a:schemeClr val="dk1"/>
              </a:solidFill>
            </a:endParaRPr>
          </a:p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ar" sz="4533" b="1">
                <a:solidFill>
                  <a:schemeClr val="dk1"/>
                </a:solidFill>
              </a:rPr>
              <a:t>٢- نام/ والجريدة/ في/الأب/ يده</a:t>
            </a:r>
            <a:endParaRPr sz="4533" b="1">
              <a:solidFill>
                <a:schemeClr val="dk1"/>
              </a:solidFill>
            </a:endParaRPr>
          </a:p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ar" sz="4533" b="1">
                <a:solidFill>
                  <a:schemeClr val="dk1"/>
                </a:solidFill>
              </a:rPr>
              <a:t>٣- غرفة/الأب/الجلوس/ قرأ/ في</a:t>
            </a:r>
            <a:endParaRPr sz="4533" b="1">
              <a:solidFill>
                <a:schemeClr val="dk1"/>
              </a:solidFill>
            </a:endParaRPr>
          </a:p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ar" sz="4533" b="1">
                <a:solidFill>
                  <a:schemeClr val="dk1"/>
                </a:solidFill>
              </a:rPr>
              <a:t>٤-الجريدة/ الأب/ يقرأ </a:t>
            </a:r>
            <a:endParaRPr sz="2400"/>
          </a:p>
        </p:txBody>
      </p:sp>
      <p:sp>
        <p:nvSpPr>
          <p:cNvPr id="388" name="Google Shape;388;p63"/>
          <p:cNvSpPr txBox="1"/>
          <p:nvPr/>
        </p:nvSpPr>
        <p:spPr>
          <a:xfrm>
            <a:off x="0" y="1"/>
            <a:ext cx="12123600" cy="964391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4667" b="1">
                <a:solidFill>
                  <a:schemeClr val="dk1"/>
                </a:solidFill>
              </a:rPr>
              <a:t>Use the scrambled words to create sentences:</a:t>
            </a:r>
            <a:endParaRPr sz="466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63"/>
          <p:cNvSpPr txBox="1"/>
          <p:nvPr/>
        </p:nvSpPr>
        <p:spPr>
          <a:xfrm>
            <a:off x="686500" y="6119234"/>
            <a:ext cx="3575200" cy="5950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ar" sz="2267">
                <a:latin typeface="Times New Roman"/>
                <a:ea typeface="Times New Roman"/>
                <a:cs typeface="Times New Roman"/>
                <a:sym typeface="Times New Roman"/>
              </a:rPr>
              <a:t>The answer in the next slide</a:t>
            </a:r>
            <a:endParaRPr sz="226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4"/>
          <p:cNvSpPr txBox="1"/>
          <p:nvPr/>
        </p:nvSpPr>
        <p:spPr>
          <a:xfrm>
            <a:off x="1251300" y="1496400"/>
            <a:ext cx="10286800" cy="494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endParaRPr sz="3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ar" sz="4533" b="1">
                <a:solidFill>
                  <a:schemeClr val="dk1"/>
                </a:solidFill>
              </a:rPr>
              <a:t>١- جلس الأب يقرأ.   </a:t>
            </a:r>
            <a:endParaRPr sz="4533" b="1">
              <a:solidFill>
                <a:schemeClr val="dk1"/>
              </a:solidFill>
            </a:endParaRPr>
          </a:p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ar" sz="4533" b="1">
                <a:solidFill>
                  <a:schemeClr val="dk1"/>
                </a:solidFill>
              </a:rPr>
              <a:t>٢- نام الأب والجريدة في يده.</a:t>
            </a:r>
            <a:endParaRPr sz="4533" b="1">
              <a:solidFill>
                <a:schemeClr val="dk1"/>
              </a:solidFill>
            </a:endParaRPr>
          </a:p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ar" sz="4533" b="1">
                <a:solidFill>
                  <a:schemeClr val="dk1"/>
                </a:solidFill>
              </a:rPr>
              <a:t>٣- قرأ الأب في غرفة الجلوس.</a:t>
            </a:r>
            <a:endParaRPr sz="4533" b="1">
              <a:solidFill>
                <a:schemeClr val="dk1"/>
              </a:solidFill>
            </a:endParaRPr>
          </a:p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ar" sz="4533" b="1">
                <a:solidFill>
                  <a:schemeClr val="dk1"/>
                </a:solidFill>
              </a:rPr>
              <a:t>٤- يقرأ الأب الجريدة.</a:t>
            </a:r>
            <a:endParaRPr sz="2400"/>
          </a:p>
        </p:txBody>
      </p:sp>
      <p:sp>
        <p:nvSpPr>
          <p:cNvPr id="395" name="Google Shape;395;p64"/>
          <p:cNvSpPr txBox="1"/>
          <p:nvPr/>
        </p:nvSpPr>
        <p:spPr>
          <a:xfrm>
            <a:off x="0" y="1"/>
            <a:ext cx="12123600" cy="964391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4667" b="1">
                <a:solidFill>
                  <a:schemeClr val="dk1"/>
                </a:solidFill>
              </a:rPr>
              <a:t>Use the scrambled words to create sentences:</a:t>
            </a:r>
            <a:endParaRPr sz="466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64"/>
          <p:cNvSpPr/>
          <p:nvPr/>
        </p:nvSpPr>
        <p:spPr>
          <a:xfrm>
            <a:off x="634233" y="2303433"/>
            <a:ext cx="3272400" cy="2425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ar" sz="3067" b="1">
                <a:solidFill>
                  <a:schemeClr val="dk1"/>
                </a:solidFill>
              </a:rPr>
              <a:t>The answers</a:t>
            </a:r>
            <a:endParaRPr sz="46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>
            <a:spLocks noGrp="1"/>
          </p:cNvSpPr>
          <p:nvPr>
            <p:ph type="ctrTitle"/>
          </p:nvPr>
        </p:nvSpPr>
        <p:spPr>
          <a:xfrm>
            <a:off x="991067" y="236733"/>
            <a:ext cx="10404800" cy="5659200"/>
          </a:xfrm>
          <a:prstGeom prst="rect">
            <a:avLst/>
          </a:prstGeom>
          <a:solidFill>
            <a:srgbClr val="A4C2F4"/>
          </a:solidFill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ar" sz="3733">
                <a:solidFill>
                  <a:schemeClr val="dk2"/>
                </a:solidFill>
              </a:rPr>
              <a:t> Homework </a:t>
            </a:r>
            <a:endParaRPr sz="3733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</a:pPr>
            <a:r>
              <a:rPr lang="ar" sz="3733" b="1" u="sng">
                <a:solidFill>
                  <a:schemeClr val="dk2"/>
                </a:solidFill>
              </a:rPr>
              <a:t>Due on …..</a:t>
            </a:r>
            <a:endParaRPr sz="3733" b="1" u="sng">
              <a:solidFill>
                <a:schemeClr val="dk2"/>
              </a:solidFill>
            </a:endParaRPr>
          </a:p>
          <a:p>
            <a:pPr>
              <a:spcBef>
                <a:spcPts val="0"/>
              </a:spcBef>
            </a:pPr>
            <a:endParaRPr sz="3733">
              <a:solidFill>
                <a:schemeClr val="dk2"/>
              </a:solidFill>
            </a:endParaRPr>
          </a:p>
          <a:p>
            <a:pPr algn="l">
              <a:spcBef>
                <a:spcPts val="0"/>
              </a:spcBef>
            </a:pPr>
            <a:r>
              <a:rPr lang="ar" sz="3733">
                <a:solidFill>
                  <a:schemeClr val="dk2"/>
                </a:solidFill>
              </a:rPr>
              <a:t>1-Unjumble the following sentences and write them in your notebook </a:t>
            </a:r>
            <a:endParaRPr sz="3733">
              <a:solidFill>
                <a:schemeClr val="dk2"/>
              </a:solidFill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ar" sz="3733">
                <a:solidFill>
                  <a:schemeClr val="dk2"/>
                </a:solidFill>
              </a:rPr>
              <a:t>2-practice writing the same sentences for dictation quiz on </a:t>
            </a:r>
            <a:r>
              <a:rPr lang="ar" sz="3733" b="1">
                <a:solidFill>
                  <a:schemeClr val="dk2"/>
                </a:solidFill>
              </a:rPr>
              <a:t>……</a:t>
            </a:r>
            <a:endParaRPr sz="3733" b="1">
              <a:solidFill>
                <a:schemeClr val="dk2"/>
              </a:solidFill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ar" sz="3733" b="1">
                <a:solidFill>
                  <a:schemeClr val="dk2"/>
                </a:solidFill>
              </a:rPr>
              <a:t>(you can listen to the audio to practice dictation)</a:t>
            </a:r>
            <a:endParaRPr sz="3733" b="1">
              <a:solidFill>
                <a:schemeClr val="dk2"/>
              </a:solidFill>
            </a:endParaRPr>
          </a:p>
        </p:txBody>
      </p:sp>
      <p:pic>
        <p:nvPicPr>
          <p:cNvPr id="402" name="Google Shape;402;p6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434" y="5439485"/>
            <a:ext cx="1065433" cy="106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6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52434" y="5377434"/>
            <a:ext cx="1189500" cy="1189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9"/>
          <p:cNvSpPr txBox="1"/>
          <p:nvPr/>
        </p:nvSpPr>
        <p:spPr>
          <a:xfrm>
            <a:off x="1516000" y="891400"/>
            <a:ext cx="9160000" cy="50752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6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ar" sz="6000" b="1">
                <a:latin typeface="Times New Roman"/>
                <a:ea typeface="Times New Roman"/>
                <a:cs typeface="Times New Roman"/>
                <a:sym typeface="Times New Roman"/>
              </a:rPr>
              <a:t>Session One</a:t>
            </a:r>
            <a:endParaRPr sz="6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ar" sz="6000" b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Create Unit plan, and material that supports</a:t>
            </a:r>
            <a:endParaRPr sz="6000" b="1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ar" sz="6000" b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Novice, intermediate, and advanced students</a:t>
            </a:r>
            <a:endParaRPr sz="6000" b="1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endParaRPr sz="6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6"/>
          <p:cNvSpPr txBox="1"/>
          <p:nvPr/>
        </p:nvSpPr>
        <p:spPr>
          <a:xfrm>
            <a:off x="0" y="1"/>
            <a:ext cx="12123600" cy="16826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46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scrambled sentences to create a paragraph:</a:t>
            </a:r>
            <a:endParaRPr sz="466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09" name="Google Shape;409;p66"/>
          <p:cNvGraphicFramePr/>
          <p:nvPr/>
        </p:nvGraphicFramePr>
        <p:xfrm>
          <a:off x="1235800" y="3425967"/>
          <a:ext cx="9652000" cy="2560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6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34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4000"/>
                        <a:t>١- </a:t>
                      </a:r>
                      <a:endParaRPr sz="40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4000"/>
                        <a:t>٢- </a:t>
                      </a:r>
                      <a:endParaRPr sz="40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4000"/>
                        <a:t>٣- </a:t>
                      </a:r>
                      <a:endParaRPr sz="40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0" name="Google Shape;410;p66"/>
          <p:cNvPicPr preferRelativeResize="0"/>
          <p:nvPr/>
        </p:nvPicPr>
        <p:blipFill rotWithShape="1">
          <a:blip r:embed="rId3">
            <a:alphaModFix/>
          </a:blip>
          <a:srcRect t="60173" b="11544"/>
          <a:stretch/>
        </p:blipFill>
        <p:spPr>
          <a:xfrm>
            <a:off x="3672700" y="2230234"/>
            <a:ext cx="3302000" cy="71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6"/>
          <p:cNvPicPr preferRelativeResize="0"/>
          <p:nvPr/>
        </p:nvPicPr>
        <p:blipFill rotWithShape="1">
          <a:blip r:embed="rId3">
            <a:alphaModFix/>
          </a:blip>
          <a:srcRect t="33413" b="40130"/>
          <a:stretch/>
        </p:blipFill>
        <p:spPr>
          <a:xfrm>
            <a:off x="7900800" y="2169684"/>
            <a:ext cx="3302000" cy="6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66"/>
          <p:cNvPicPr preferRelativeResize="0"/>
          <p:nvPr/>
        </p:nvPicPr>
        <p:blipFill rotWithShape="1">
          <a:blip r:embed="rId3">
            <a:alphaModFix/>
          </a:blip>
          <a:srcRect l="28010" b="64180"/>
          <a:stretch/>
        </p:blipFill>
        <p:spPr>
          <a:xfrm>
            <a:off x="1125567" y="2169684"/>
            <a:ext cx="2377000" cy="90526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6"/>
          <p:cNvSpPr txBox="1"/>
          <p:nvPr/>
        </p:nvSpPr>
        <p:spPr>
          <a:xfrm>
            <a:off x="686500" y="6119234"/>
            <a:ext cx="4506000" cy="615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ar" sz="2400" b="1">
                <a:latin typeface="Times New Roman"/>
                <a:ea typeface="Times New Roman"/>
                <a:cs typeface="Times New Roman"/>
                <a:sym typeface="Times New Roman"/>
              </a:rPr>
              <a:t>The answer in the next slide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7"/>
          <p:cNvSpPr txBox="1"/>
          <p:nvPr/>
        </p:nvSpPr>
        <p:spPr>
          <a:xfrm>
            <a:off x="0" y="1"/>
            <a:ext cx="12123600" cy="16826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46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scrambled sentences to create a paragraph:</a:t>
            </a:r>
            <a:endParaRPr sz="466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19" name="Google Shape;419;p67"/>
          <p:cNvGraphicFramePr/>
          <p:nvPr/>
        </p:nvGraphicFramePr>
        <p:xfrm>
          <a:off x="4352901" y="2715067"/>
          <a:ext cx="6587167" cy="27519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8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9733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4000"/>
                        <a:t>١- </a:t>
                      </a:r>
                      <a:endParaRPr sz="40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4000"/>
                        <a:t>٢- </a:t>
                      </a:r>
                      <a:endParaRPr sz="40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4000"/>
                        <a:t>٣- </a:t>
                      </a:r>
                      <a:endParaRPr sz="4000"/>
                    </a:p>
                  </a:txBody>
                  <a:tcPr marL="121900" marR="121900" marT="121900" marB="121900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20" name="Google Shape;420;p67"/>
          <p:cNvPicPr preferRelativeResize="0"/>
          <p:nvPr/>
        </p:nvPicPr>
        <p:blipFill rotWithShape="1">
          <a:blip r:embed="rId3">
            <a:alphaModFix/>
          </a:blip>
          <a:srcRect t="60173" b="11544"/>
          <a:stretch/>
        </p:blipFill>
        <p:spPr>
          <a:xfrm>
            <a:off x="6548833" y="2777801"/>
            <a:ext cx="3302000" cy="71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7"/>
          <p:cNvPicPr preferRelativeResize="0"/>
          <p:nvPr/>
        </p:nvPicPr>
        <p:blipFill rotWithShape="1">
          <a:blip r:embed="rId3">
            <a:alphaModFix/>
          </a:blip>
          <a:srcRect t="33413" b="40130"/>
          <a:stretch/>
        </p:blipFill>
        <p:spPr>
          <a:xfrm>
            <a:off x="6716100" y="4500051"/>
            <a:ext cx="3302000" cy="6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7"/>
          <p:cNvPicPr preferRelativeResize="0"/>
          <p:nvPr/>
        </p:nvPicPr>
        <p:blipFill rotWithShape="1">
          <a:blip r:embed="rId3">
            <a:alphaModFix/>
          </a:blip>
          <a:srcRect l="28010" b="70021"/>
          <a:stretch/>
        </p:blipFill>
        <p:spPr>
          <a:xfrm>
            <a:off x="7314500" y="3591347"/>
            <a:ext cx="2377000" cy="757667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7"/>
          <p:cNvSpPr/>
          <p:nvPr/>
        </p:nvSpPr>
        <p:spPr>
          <a:xfrm>
            <a:off x="613367" y="3042100"/>
            <a:ext cx="3272400" cy="2425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" sz="3067" b="1">
                <a:solidFill>
                  <a:schemeClr val="dk1"/>
                </a:solidFill>
              </a:rPr>
              <a:t>The answers</a:t>
            </a:r>
            <a:endParaRPr sz="46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8"/>
          <p:cNvSpPr txBox="1"/>
          <p:nvPr/>
        </p:nvSpPr>
        <p:spPr>
          <a:xfrm>
            <a:off x="0" y="1940134"/>
            <a:ext cx="12192000" cy="2339061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6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Arabic Reading Examples for Novice level from ACTFL</a:t>
            </a:r>
            <a:endParaRPr sz="6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/>
          <p:nvPr/>
        </p:nvSpPr>
        <p:spPr>
          <a:xfrm>
            <a:off x="22600" y="2259200"/>
            <a:ext cx="12146800" cy="2339061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6800" b="1"/>
              <a:t>Novice students lessons,an</a:t>
            </a:r>
            <a:r>
              <a:rPr lang="ar" sz="6800" b="1">
                <a:solidFill>
                  <a:schemeClr val="dk1"/>
                </a:solidFill>
              </a:rPr>
              <a:t>d </a:t>
            </a:r>
            <a:r>
              <a:rPr lang="ar" sz="6800" b="1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 plan</a:t>
            </a:r>
            <a:endParaRPr sz="6800" b="1">
              <a:solidFill>
                <a:schemeClr val="dk1"/>
              </a:solidFill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8415000" y="4174533"/>
            <a:ext cx="2210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/>
          <p:nvPr/>
        </p:nvSpPr>
        <p:spPr>
          <a:xfrm>
            <a:off x="3380933" y="1423517"/>
            <a:ext cx="5917200" cy="135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" sz="6267" b="1">
                <a:solidFill>
                  <a:schemeClr val="dk1"/>
                </a:solidFill>
              </a:rPr>
              <a:t> جريدة/ صحيفة</a:t>
            </a:r>
            <a:endParaRPr sz="6267" b="1">
              <a:solidFill>
                <a:schemeClr val="dk1"/>
              </a:solidFill>
            </a:endParaRPr>
          </a:p>
        </p:txBody>
      </p:sp>
      <p:pic>
        <p:nvPicPr>
          <p:cNvPr id="196" name="Google Shape;1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467" y="3199451"/>
            <a:ext cx="3651808" cy="248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1"/>
          <p:cNvSpPr txBox="1"/>
          <p:nvPr/>
        </p:nvSpPr>
        <p:spPr>
          <a:xfrm>
            <a:off x="0" y="0"/>
            <a:ext cx="12146800" cy="964391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4667" b="1"/>
              <a:t>Novice students lessons</a:t>
            </a:r>
            <a:endParaRPr sz="4667" b="1">
              <a:solidFill>
                <a:schemeClr val="dk1"/>
              </a:solidFill>
            </a:endParaRPr>
          </a:p>
        </p:txBody>
      </p:sp>
      <p:pic>
        <p:nvPicPr>
          <p:cNvPr id="198" name="Google Shape;198;p41"/>
          <p:cNvPicPr preferRelativeResize="0"/>
          <p:nvPr/>
        </p:nvPicPr>
        <p:blipFill rotWithShape="1">
          <a:blip r:embed="rId4">
            <a:alphaModFix/>
          </a:blip>
          <a:srcRect t="6922" b="43736"/>
          <a:stretch/>
        </p:blipFill>
        <p:spPr>
          <a:xfrm>
            <a:off x="7490067" y="3093417"/>
            <a:ext cx="3465399" cy="26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1"/>
          <p:cNvSpPr txBox="1"/>
          <p:nvPr/>
        </p:nvSpPr>
        <p:spPr>
          <a:xfrm>
            <a:off x="8415000" y="4174533"/>
            <a:ext cx="2210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200" name="Google Shape;200;p41"/>
          <p:cNvSpPr txBox="1"/>
          <p:nvPr/>
        </p:nvSpPr>
        <p:spPr>
          <a:xfrm>
            <a:off x="7490067" y="5122034"/>
            <a:ext cx="2210800" cy="1237221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" sz="5600" b="1">
                <a:solidFill>
                  <a:schemeClr val="dk1"/>
                </a:solidFill>
              </a:rPr>
              <a:t> جريدة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336567" y="1493433"/>
            <a:ext cx="3486400" cy="5116000"/>
          </a:xfrm>
          <a:prstGeom prst="rect">
            <a:avLst/>
          </a:prstGeom>
          <a:solidFill>
            <a:srgbClr val="A4C2F4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990"/>
            </a:pPr>
            <a:r>
              <a:rPr lang="ar" sz="3093" b="1"/>
              <a:t>Teacher Do: ask student several question related to their previous learning (color,shapes,</a:t>
            </a:r>
            <a:endParaRPr sz="3093" b="1"/>
          </a:p>
          <a:p>
            <a:pPr>
              <a:buSzPts val="990"/>
            </a:pPr>
            <a:r>
              <a:rPr lang="ar" sz="3093" b="1"/>
              <a:t>items...)using the photos in the slide.</a:t>
            </a:r>
            <a:endParaRPr sz="3093" b="1"/>
          </a:p>
        </p:txBody>
      </p:sp>
      <p:sp>
        <p:nvSpPr>
          <p:cNvPr id="206" name="Google Shape;206;p42"/>
          <p:cNvSpPr/>
          <p:nvPr/>
        </p:nvSpPr>
        <p:spPr>
          <a:xfrm>
            <a:off x="336567" y="139901"/>
            <a:ext cx="3382000" cy="1133567"/>
          </a:xfrm>
          <a:prstGeom prst="flowChartOffpageConnector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ar" sz="4560" b="1">
                <a:solidFill>
                  <a:schemeClr val="dk1"/>
                </a:solidFill>
              </a:rPr>
              <a:t>Speaking</a:t>
            </a:r>
            <a:endParaRPr sz="2400"/>
          </a:p>
        </p:txBody>
      </p:sp>
      <p:pic>
        <p:nvPicPr>
          <p:cNvPr id="207" name="Google Shape;20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6036" y="2117567"/>
            <a:ext cx="3935833" cy="262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7985" y="3481113"/>
            <a:ext cx="3808617" cy="2856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2"/>
          <p:cNvSpPr txBox="1">
            <a:spLocks noGrp="1"/>
          </p:cNvSpPr>
          <p:nvPr>
            <p:ph type="title"/>
          </p:nvPr>
        </p:nvSpPr>
        <p:spPr>
          <a:xfrm>
            <a:off x="4422033" y="703867"/>
            <a:ext cx="6953200" cy="1005600"/>
          </a:xfrm>
          <a:prstGeom prst="rect">
            <a:avLst/>
          </a:prstGeom>
          <a:solidFill>
            <a:srgbClr val="A4C2F4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r" rtl="1">
              <a:buClr>
                <a:schemeClr val="dk1"/>
              </a:buClr>
              <a:buSzPts val="1100"/>
            </a:pPr>
            <a:r>
              <a:rPr lang="ar" sz="4667"/>
              <a:t> ماذا ترى</a:t>
            </a:r>
            <a:r>
              <a:rPr lang="ar" sz="4667" b="1"/>
              <a:t>/ </a:t>
            </a:r>
            <a:r>
              <a:rPr lang="ar" sz="4667"/>
              <a:t>تشاهد في الصور</a:t>
            </a:r>
            <a:r>
              <a:rPr lang="ar" sz="4667" b="1"/>
              <a:t>؟</a:t>
            </a:r>
            <a:endParaRPr sz="4667">
              <a:solidFill>
                <a:srgbClr val="000000"/>
              </a:solidFill>
            </a:endParaRPr>
          </a:p>
        </p:txBody>
      </p:sp>
      <p:sp>
        <p:nvSpPr>
          <p:cNvPr id="210" name="Google Shape;210;p42"/>
          <p:cNvSpPr txBox="1"/>
          <p:nvPr/>
        </p:nvSpPr>
        <p:spPr>
          <a:xfrm>
            <a:off x="9885384" y="4913251"/>
            <a:ext cx="821200" cy="1005299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/>
            <a:r>
              <a:rPr lang="ar" sz="4933">
                <a:solidFill>
                  <a:schemeClr val="dk1"/>
                </a:solidFill>
              </a:rPr>
              <a:t>١</a:t>
            </a:r>
            <a:endParaRPr sz="2400"/>
          </a:p>
        </p:txBody>
      </p:sp>
      <p:sp>
        <p:nvSpPr>
          <p:cNvPr id="211" name="Google Shape;211;p42"/>
          <p:cNvSpPr txBox="1"/>
          <p:nvPr/>
        </p:nvSpPr>
        <p:spPr>
          <a:xfrm>
            <a:off x="5229984" y="2475500"/>
            <a:ext cx="821200" cy="1005299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/>
            <a:r>
              <a:rPr lang="ar" sz="4933">
                <a:solidFill>
                  <a:schemeClr val="dk1"/>
                </a:solidFill>
              </a:rPr>
              <a:t>٢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 txBox="1"/>
          <p:nvPr/>
        </p:nvSpPr>
        <p:spPr>
          <a:xfrm>
            <a:off x="3963667" y="4194601"/>
            <a:ext cx="7722400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ar" sz="3600"/>
              <a:t>1- Listen to the lesson (twice)</a:t>
            </a:r>
            <a:endParaRPr sz="3600"/>
          </a:p>
          <a:p>
            <a:r>
              <a:rPr lang="ar" sz="3600"/>
              <a:t>2- Read along</a:t>
            </a:r>
            <a:endParaRPr sz="3600"/>
          </a:p>
          <a:p>
            <a:r>
              <a:rPr lang="ar" sz="3600"/>
              <a:t>3- Write new words in your notebook</a:t>
            </a:r>
            <a:endParaRPr sz="3600" b="1"/>
          </a:p>
        </p:txBody>
      </p:sp>
      <p:sp>
        <p:nvSpPr>
          <p:cNvPr id="217" name="Google Shape;217;p43"/>
          <p:cNvSpPr txBox="1"/>
          <p:nvPr/>
        </p:nvSpPr>
        <p:spPr>
          <a:xfrm>
            <a:off x="367900" y="2248067"/>
            <a:ext cx="11588800" cy="800179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ar" sz="3600" b="1">
                <a:solidFill>
                  <a:schemeClr val="dk1"/>
                </a:solidFill>
              </a:rPr>
              <a:t>Goal: I can read and comprehend lesson about newspaper</a:t>
            </a:r>
            <a:endParaRPr sz="3600" b="1"/>
          </a:p>
        </p:txBody>
      </p:sp>
      <p:sp>
        <p:nvSpPr>
          <p:cNvPr id="218" name="Google Shape;218;p43"/>
          <p:cNvSpPr/>
          <p:nvPr/>
        </p:nvSpPr>
        <p:spPr>
          <a:xfrm>
            <a:off x="570933" y="689934"/>
            <a:ext cx="4347400" cy="1217533"/>
          </a:xfrm>
          <a:prstGeom prst="flowChartOffpageConnector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" sz="3893" b="1">
                <a:solidFill>
                  <a:schemeClr val="dk1"/>
                </a:solidFill>
              </a:rPr>
              <a:t>Comprehensive Reading</a:t>
            </a:r>
            <a:endParaRPr sz="1200"/>
          </a:p>
        </p:txBody>
      </p:sp>
      <p:sp>
        <p:nvSpPr>
          <p:cNvPr id="219" name="Google Shape;219;p43"/>
          <p:cNvSpPr txBox="1"/>
          <p:nvPr/>
        </p:nvSpPr>
        <p:spPr>
          <a:xfrm>
            <a:off x="5820700" y="445133"/>
            <a:ext cx="4669600" cy="1355267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" sz="6267" b="1">
                <a:solidFill>
                  <a:schemeClr val="dk1"/>
                </a:solidFill>
              </a:rPr>
              <a:t>جريدة</a:t>
            </a:r>
            <a:endParaRPr sz="6267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p43"/>
          <p:cNvSpPr/>
          <p:nvPr/>
        </p:nvSpPr>
        <p:spPr>
          <a:xfrm>
            <a:off x="367900" y="4051333"/>
            <a:ext cx="3272400" cy="2425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ar" sz="3067" b="1">
                <a:solidFill>
                  <a:schemeClr val="dk1"/>
                </a:solidFill>
              </a:rPr>
              <a:t>Student Do</a:t>
            </a:r>
            <a:endParaRPr sz="46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/>
          <p:nvPr/>
        </p:nvSpPr>
        <p:spPr>
          <a:xfrm>
            <a:off x="6384667" y="422567"/>
            <a:ext cx="4669600" cy="1355267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" sz="6267" b="1">
                <a:solidFill>
                  <a:schemeClr val="dk1"/>
                </a:solidFill>
              </a:rPr>
              <a:t>جريدة</a:t>
            </a:r>
            <a:endParaRPr sz="6267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44"/>
          <p:cNvSpPr/>
          <p:nvPr/>
        </p:nvSpPr>
        <p:spPr>
          <a:xfrm>
            <a:off x="593501" y="419200"/>
            <a:ext cx="4053500" cy="1217533"/>
          </a:xfrm>
          <a:prstGeom prst="flowChartOffpageConnector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" sz="3893" b="1">
                <a:solidFill>
                  <a:schemeClr val="dk1"/>
                </a:solidFill>
              </a:rPr>
              <a:t>Listening </a:t>
            </a:r>
            <a:endParaRPr sz="1200"/>
          </a:p>
        </p:txBody>
      </p:sp>
      <p:pic>
        <p:nvPicPr>
          <p:cNvPr id="227" name="Google Shape;227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3067" y="1905001"/>
            <a:ext cx="2572367" cy="257236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4"/>
          <p:cNvSpPr txBox="1"/>
          <p:nvPr/>
        </p:nvSpPr>
        <p:spPr>
          <a:xfrm>
            <a:off x="3812300" y="4749001"/>
            <a:ext cx="7722400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ar" sz="3600"/>
              <a:t>1- Listen to the lesson (twice)</a:t>
            </a:r>
            <a:endParaRPr sz="3600"/>
          </a:p>
          <a:p>
            <a:r>
              <a:rPr lang="ar" sz="3600"/>
              <a:t>2- Tell your classmate any words you hear </a:t>
            </a:r>
            <a:endParaRPr sz="3600"/>
          </a:p>
        </p:txBody>
      </p:sp>
      <p:sp>
        <p:nvSpPr>
          <p:cNvPr id="229" name="Google Shape;229;p44"/>
          <p:cNvSpPr/>
          <p:nvPr/>
        </p:nvSpPr>
        <p:spPr>
          <a:xfrm>
            <a:off x="367900" y="3678200"/>
            <a:ext cx="3272400" cy="2425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ar" sz="3067" b="1">
                <a:solidFill>
                  <a:schemeClr val="dk1"/>
                </a:solidFill>
              </a:rPr>
              <a:t>Student Do</a:t>
            </a:r>
            <a:endParaRPr sz="46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7700" y="1561101"/>
            <a:ext cx="7823733" cy="5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5"/>
          <p:cNvSpPr txBox="1"/>
          <p:nvPr/>
        </p:nvSpPr>
        <p:spPr>
          <a:xfrm>
            <a:off x="5707900" y="174433"/>
            <a:ext cx="4669600" cy="1355267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" sz="6267" b="1">
                <a:solidFill>
                  <a:schemeClr val="dk1"/>
                </a:solidFill>
              </a:rPr>
              <a:t>جريدة</a:t>
            </a:r>
            <a:endParaRPr sz="6267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45"/>
          <p:cNvSpPr/>
          <p:nvPr/>
        </p:nvSpPr>
        <p:spPr>
          <a:xfrm>
            <a:off x="367901" y="343567"/>
            <a:ext cx="4053500" cy="1217533"/>
          </a:xfrm>
          <a:prstGeom prst="flowChartOffpageConnector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" sz="3893" b="1">
                <a:solidFill>
                  <a:schemeClr val="dk1"/>
                </a:solidFill>
              </a:rPr>
              <a:t>Comprehensive Reading</a:t>
            </a:r>
            <a:endParaRPr sz="1200"/>
          </a:p>
        </p:txBody>
      </p:sp>
      <p:pic>
        <p:nvPicPr>
          <p:cNvPr id="237" name="Google Shape;237;p4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00" y="2449267"/>
            <a:ext cx="1737333" cy="173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568" y="4587829"/>
            <a:ext cx="1550467" cy="155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Widescreen</PresentationFormat>
  <Paragraphs>223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Verdana</vt:lpstr>
      <vt:lpstr>Office Theme</vt:lpstr>
      <vt:lpstr>Beginners Level</vt:lpstr>
      <vt:lpstr>PowerPoint Presentation</vt:lpstr>
      <vt:lpstr>PowerPoint Presentation</vt:lpstr>
      <vt:lpstr>PowerPoint Presentation</vt:lpstr>
      <vt:lpstr>PowerPoint Presentation</vt:lpstr>
      <vt:lpstr>Teacher Do: ask student several question related to their previous learning (color,shapes, items...)using the photos in the slide.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ـــــــــــــــــــــــــــــــــــــــــ     جريدة         ــــــــــــــــــــــــــــــــــــــــــ ــــــــــــــــــــــــــــــــــــــــــ    قصة          ــــــــــــــــــــــــــــــــــــــــــ ـــــــــــــــــــــــــــــــــــــــــ   غرفة جلوس     ــــــــــــــــــــــــــــــــــــــــــ</vt:lpstr>
      <vt:lpstr>PowerPoint Presentation</vt:lpstr>
      <vt:lpstr>PowerPoint Presentation</vt:lpstr>
      <vt:lpstr>PowerPoint Presentation</vt:lpstr>
      <vt:lpstr> Homework  Due on …..  1-Unjumble the following sentences and write them in your notebook  2-practice writing the same sentences for dictation quiz on …… (you can listen to the audio to practice dictation)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Beginners Level</dc:title>
  <dc:creator>Lina Kholaki</dc:creator>
  <cp:lastModifiedBy>Lina Kholaki</cp:lastModifiedBy>
  <cp:revision>1</cp:revision>
  <dcterms:created xsi:type="dcterms:W3CDTF">2023-01-03T01:08:19Z</dcterms:created>
  <dcterms:modified xsi:type="dcterms:W3CDTF">2023-01-03T01:08:46Z</dcterms:modified>
</cp:coreProperties>
</file>