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72" d="100"/>
          <a:sy n="72" d="100"/>
        </p:scale>
        <p:origin x="7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36D2B-3C32-4266-BF67-92FC14F6CDAA}"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778EE-EE0C-4E95-9F00-984706AA4EE4}" type="slidenum">
              <a:rPr lang="en-US" smtClean="0"/>
              <a:t>‹#›</a:t>
            </a:fld>
            <a:endParaRPr lang="en-US"/>
          </a:p>
        </p:txBody>
      </p:sp>
    </p:spTree>
    <p:extLst>
      <p:ext uri="{BB962C8B-B14F-4D97-AF65-F5344CB8AC3E}">
        <p14:creationId xmlns:p14="http://schemas.microsoft.com/office/powerpoint/2010/main" val="418761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google.com/document/d/1HONMvVipg5xj1PAgS3sizQVC2gJ1VHoy/edit?usp=sharing&amp;ouid=100055507679202877181&amp;rtpof=true&amp;sd=tru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adcd9c6d6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1adcd9c6d6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a459dd5716_9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a459dd5716_9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a459dd5716_9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a459dd5716_9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a459dd5716_9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a459dd5716_9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a459dd5716_9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a459dd5716_9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a459dd5716_9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a459dd5716_9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a459dd5716_9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a459dd5716_9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a459dd5716_9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a459dd5716_9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a459dd5716_9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a459dd5716_9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a459dd5716_9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a459dd5716_9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a459dd5716_9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a459dd5716_9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7fbfb3ef8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7fbfb3ef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a459dd5716_9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1a459dd5716_9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a9015c2b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a9015c2b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a9015c2b3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a9015c2b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a459dd5716_9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1a459dd5716_9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995662eda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995662eda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9f1c9d12e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9f1c9d12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9f1c9d12e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9f1c9d12e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9f1c9d12e8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9f1c9d12e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9f1c9d12e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9f1c9d12e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995662eda4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995662eda4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a459dd5716_9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a459dd5716_9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9f1c9d12e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9f1c9d12e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9f1c9d12e8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9f1c9d12e8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9f1c9d12e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9f1c9d12e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89a43312f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89a43312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9f1c9d12e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19f1c9d12e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9f1c9d12e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9f1c9d12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a459dd5716_9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a459dd5716_9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995662eda4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995662eda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2200" u="sng">
                <a:solidFill>
                  <a:schemeClr val="hlink"/>
                </a:solidFill>
                <a:latin typeface="Times New Roman"/>
                <a:ea typeface="Times New Roman"/>
                <a:cs typeface="Times New Roman"/>
                <a:sym typeface="Times New Roman"/>
                <a:hlinkClick r:id="rId3"/>
              </a:rPr>
              <a:t>Running Record conventions.docx</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9f1c9d12e8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9f1c9d12e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995662eda4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1995662eda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a459dd5716_9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a459dd5716_9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995662eda4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1995662eda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9f1c9d12e8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9f1c9d12e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9f1c9d12e8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9f1c9d12e8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9f1c9d12e8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9f1c9d12e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9f1c9d12e8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9f1c9d12e8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9f1c9d12e8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9f1c9d12e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995662eda4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995662eda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a459dd5716_9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a459dd5716_9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a459dd5716_9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a459dd5716_9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9a82cf92f2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19a82cf92f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a459dd5716_9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a459dd5716_9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9a82cf92f2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9a82cf92f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9a82cf92f2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9a82cf92f2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9a82cf92f2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9a82cf92f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995662eda4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995662eda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9937a189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9937a189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995662eda4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995662eda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9f1c9d12e8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9f1c9d12e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a459dd5716_9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a459dd5716_9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a459dd5716_9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a459dd5716_9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ar" sz="3500">
                <a:solidFill>
                  <a:schemeClr val="dk1"/>
                </a:solidFill>
                <a:latin typeface="Verdana"/>
                <a:ea typeface="Verdana"/>
                <a:cs typeface="Verdana"/>
                <a:sym typeface="Verdana"/>
              </a:rPr>
              <a:t> ٦</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a459dd5716_9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a459dd5716_9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a459dd5716_9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a459dd5716_9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0057-D00E-132A-B4AC-58C6DE514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6C5CCB-789F-4B41-3E3F-E965CD820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9862B-E6FC-AE60-0FCF-CC54E3213D9D}"/>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B2B56DC6-172D-ED85-207F-788C87067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374BE-5F1A-1958-01CF-76E37CD4A060}"/>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158785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5A89-6311-ACA1-F0FA-6C9BCA9096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E11753-7768-BBC1-0B98-A768F08C8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0171A-39BE-5E77-F4EF-4A45F8649D78}"/>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8FBAE580-CAB7-2F2B-58DF-2CAB71D47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B984F-92C2-F9BC-35F5-E1DEAC6AB0DA}"/>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10363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89C530-C9A6-6023-83AF-45BF2328AF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BD596-1B8E-5F61-6D52-1460B19072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89A6A-75CC-F7D9-307C-E7D1C6814D85}"/>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6E216D4E-2652-BE02-8B48-E41CE2C3D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8CF6F-00F4-A933-A3AA-AAF799198EEE}"/>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29595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ar" smtClean="0"/>
              <a:pPr/>
              <a:t>‹#›</a:t>
            </a:fld>
            <a:endParaRPr lang="ar"/>
          </a:p>
        </p:txBody>
      </p:sp>
    </p:spTree>
    <p:extLst>
      <p:ext uri="{BB962C8B-B14F-4D97-AF65-F5344CB8AC3E}">
        <p14:creationId xmlns:p14="http://schemas.microsoft.com/office/powerpoint/2010/main" val="2649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EBED-4509-384F-5BD3-B60E9B76C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D3C1D2-9C02-02AB-B370-7B2D1AE3DD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2ED43-6723-0F40-F962-DEB5805D2DB3}"/>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544ADD87-C29C-16C3-49A4-3D2DFE95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B2B70-3126-AAA3-A871-429E3154F6AF}"/>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278199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241D-341A-DA9B-41B2-97ECF1C3A3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1B07E-437D-EBBE-6D23-9B5B7AA51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0B18E-D2F3-5483-9762-25F4737A02EB}"/>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AB166185-95CB-C85F-91C5-32D753D80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C5979-3B0A-FF14-1A88-7700AA9B6736}"/>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294391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E008-9641-F92A-FC4A-0F29DA87F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3484C-B54F-BA52-CC11-A0114B873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8C8DE-E26E-45CE-6E5F-EB2E8E94A9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201CA-A759-B68C-3B3F-DA6F2EBB2F69}"/>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6" name="Footer Placeholder 5">
            <a:extLst>
              <a:ext uri="{FF2B5EF4-FFF2-40B4-BE49-F238E27FC236}">
                <a16:creationId xmlns:a16="http://schemas.microsoft.com/office/drawing/2014/main" id="{4971FD9D-2D17-587F-10AF-832BEB05F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C1A19-1DE5-311A-BABF-B6E680BF881D}"/>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406073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B787-C2BD-A93F-FAA6-775608F492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236A4-501A-CCB9-6EBA-33F66C5BC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5D24F-0EB8-9902-14C4-C1E9ED59D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2F84D-B82A-D424-A559-242449780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51F57-047F-75B4-4A00-C881ECF12D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315F7-770F-B363-1C46-E61927DEC14C}"/>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8" name="Footer Placeholder 7">
            <a:extLst>
              <a:ext uri="{FF2B5EF4-FFF2-40B4-BE49-F238E27FC236}">
                <a16:creationId xmlns:a16="http://schemas.microsoft.com/office/drawing/2014/main" id="{07431298-0306-CE89-03CE-16C8E9C11B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4FEF4-1893-7CB3-E8AC-1B9E2FB2EF9E}"/>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7241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7245-7EE3-8CB8-5D00-DBA2886CE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66B27-E7A0-47EC-732E-D1E0AE8D7582}"/>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4" name="Footer Placeholder 3">
            <a:extLst>
              <a:ext uri="{FF2B5EF4-FFF2-40B4-BE49-F238E27FC236}">
                <a16:creationId xmlns:a16="http://schemas.microsoft.com/office/drawing/2014/main" id="{BCE8238B-0421-2680-3FB0-E4665F4DD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0DDC6-5F6C-7325-1F8C-1D24F0FBC69E}"/>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25526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08DB7-3136-38AA-2551-DA6CC1B71B9B}"/>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3" name="Footer Placeholder 2">
            <a:extLst>
              <a:ext uri="{FF2B5EF4-FFF2-40B4-BE49-F238E27FC236}">
                <a16:creationId xmlns:a16="http://schemas.microsoft.com/office/drawing/2014/main" id="{2A74A907-52F7-A68D-0A73-9BECC77E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0854A4-ECD9-A4E6-F869-071D16582F8D}"/>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333230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364E-75AB-C737-A762-5BEDCAD33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4D232-B30B-C948-47A8-AF16F77CB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EF58-EEF1-63AA-D86D-5029ADACB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14809-F3DB-AA09-3E0C-3A0EA7103471}"/>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6" name="Footer Placeholder 5">
            <a:extLst>
              <a:ext uri="{FF2B5EF4-FFF2-40B4-BE49-F238E27FC236}">
                <a16:creationId xmlns:a16="http://schemas.microsoft.com/office/drawing/2014/main" id="{21623E5B-28E3-7399-8D68-31C795B42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6386A-ABE9-FA13-A967-2ADC4DA934A6}"/>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319456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8D41-196E-BBA5-8CBE-BD883883C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AA5007-1C84-D201-529F-5CE50028B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F4C18-EA88-FA2B-3830-049685009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87B69-DFCE-6A68-C63A-9F6F5ED314CB}"/>
              </a:ext>
            </a:extLst>
          </p:cNvPr>
          <p:cNvSpPr>
            <a:spLocks noGrp="1"/>
          </p:cNvSpPr>
          <p:nvPr>
            <p:ph type="dt" sz="half" idx="10"/>
          </p:nvPr>
        </p:nvSpPr>
        <p:spPr/>
        <p:txBody>
          <a:bodyPr/>
          <a:lstStyle/>
          <a:p>
            <a:fld id="{6C095088-6095-4CE0-B133-65B5144BE334}" type="datetimeFigureOut">
              <a:rPr lang="en-US" smtClean="0"/>
              <a:t>1/20/2023</a:t>
            </a:fld>
            <a:endParaRPr lang="en-US"/>
          </a:p>
        </p:txBody>
      </p:sp>
      <p:sp>
        <p:nvSpPr>
          <p:cNvPr id="6" name="Footer Placeholder 5">
            <a:extLst>
              <a:ext uri="{FF2B5EF4-FFF2-40B4-BE49-F238E27FC236}">
                <a16:creationId xmlns:a16="http://schemas.microsoft.com/office/drawing/2014/main" id="{68A61F2F-DDA2-E294-8D93-8C55A232C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9AE4E-3590-EFD1-4DF5-06F2AC3BD24F}"/>
              </a:ext>
            </a:extLst>
          </p:cNvPr>
          <p:cNvSpPr>
            <a:spLocks noGrp="1"/>
          </p:cNvSpPr>
          <p:nvPr>
            <p:ph type="sldNum" sz="quarter" idx="12"/>
          </p:nvPr>
        </p:nvSpPr>
        <p:spPr/>
        <p:txBody>
          <a:bodyPr/>
          <a:lstStyle/>
          <a:p>
            <a:fld id="{1639CF87-B3E1-48A2-9EEB-914C50654D06}" type="slidenum">
              <a:rPr lang="en-US" smtClean="0"/>
              <a:t>‹#›</a:t>
            </a:fld>
            <a:endParaRPr lang="en-US"/>
          </a:p>
        </p:txBody>
      </p:sp>
    </p:spTree>
    <p:extLst>
      <p:ext uri="{BB962C8B-B14F-4D97-AF65-F5344CB8AC3E}">
        <p14:creationId xmlns:p14="http://schemas.microsoft.com/office/powerpoint/2010/main" val="149490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F24D9-F068-8395-B257-A2B8D7B1E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E3B4A-7010-DB98-CA2E-2D71FAB49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EEF5F-0ECF-CFD8-A4C7-D528E2776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5088-6095-4CE0-B133-65B5144BE334}" type="datetimeFigureOut">
              <a:rPr lang="en-US" smtClean="0"/>
              <a:t>1/20/2023</a:t>
            </a:fld>
            <a:endParaRPr lang="en-US"/>
          </a:p>
        </p:txBody>
      </p:sp>
      <p:sp>
        <p:nvSpPr>
          <p:cNvPr id="5" name="Footer Placeholder 4">
            <a:extLst>
              <a:ext uri="{FF2B5EF4-FFF2-40B4-BE49-F238E27FC236}">
                <a16:creationId xmlns:a16="http://schemas.microsoft.com/office/drawing/2014/main" id="{5AF0F11A-19CD-0D3C-D3D5-335B28470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C655B1-77A7-60D8-AA2B-915AB27D1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9CF87-B3E1-48A2-9EEB-914C50654D06}" type="slidenum">
              <a:rPr lang="en-US" smtClean="0"/>
              <a:t>‹#›</a:t>
            </a:fld>
            <a:endParaRPr lang="en-US"/>
          </a:p>
        </p:txBody>
      </p:sp>
    </p:spTree>
    <p:extLst>
      <p:ext uri="{BB962C8B-B14F-4D97-AF65-F5344CB8AC3E}">
        <p14:creationId xmlns:p14="http://schemas.microsoft.com/office/powerpoint/2010/main" val="119288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V5q47o4vl8nkMwMixWOFGC9oy-glFa_G/vie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drive.google.com/file/d/1DFpoxQx39hsghLrvj6bPkBvEi9gVBatX/view"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a86dQIsvXW6hdlm2xfLgyKoekHan1xDu/view"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drive.google.com/file/d/1wb0pVP50yxniu4UHt6I3cpY1nGAjBwgy/view"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wXzCkHTdOjk3bJM5Ye6QqgzrrQZ8LNO-/view"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wXzCkHTdOjk3bJM5Ye6QqgzrrQZ8LNO-/view"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3-B_gR83bwYImel8mmC3m0uZKS5ZSHsN/view"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DEBWjqS7srk-2R8Z3SFmci6rYLHIQLDi/vie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drive.google.com/file/d/157it3Jz67QieSxZHrzBlNVtnY2NqnGWu/view"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_yMXcsvT2Otb7v2ArKZpao6j01m77OxW/view"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drive.google.com/file/d/1_yMXcsvT2Otb7v2ArKZpao6j01m77OxW/vie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fUxEpOiVHGzrE89XAkXtmuSfznfVQXT0/vie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drive.google.com/file/d/1KGoDTgSr9olQMxClKiLlVsKIEATRnIo-/view"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ALTCO0OyBE2ikX59xPq22yN2f1q5emU2/edit?usp=sharing&amp;ouid=100055507679202877181&amp;rtpof=true&amp;sd=tru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fUxEpOiVHGzrE89XAkXtmuSfznfVQXT0/view"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drive.google.com/file/d/1KGoDTgSr9olQMxClKiLlVsKIEATRnIo-/view"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www.actfl.org/resources/actfl-proficiency-guidelines-2012/arabic/%D8%A7%D9%84%D9%82%D8%B1%D8%A7%D8%A1%D8%A9/arabic-reading-examples#advanced"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5RLhjQVTtVoBaToK0veMJGILckGl3XXKKghyJO6VgiM/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drive.google.com/file/d/1KykAVthBZ2vkBr0NY7uG-7wUYP1G_cHM/view?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drive.google.com/file/d/1ROGkw9rCJWVpV5OBMiiNPdj2Wb-qbArH/view?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FZczk65pfzwXP3hTbgHy1YaWPpuV8ww5/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theclassroom.com/benchmark-test-education-6038119.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ucation.vic.gov.au/school/teachers/teachingresources/discipline/english/literacy/readingviewing/Pages/examplerunning.aspx#link5"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www.education.vic.gov.au/Documents/school/teachers/teachingresources/discipline/english/literacy/examplerunningrecord.doc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d/1qongVN_AFnQQLc4U70T8ujkkw40Tfj9Y/edit?usp=sharing&amp;ouid=100055507679202877181&amp;rtpof=true&amp;sd=tru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drive.google.com/drive/folders/1sZ-1l42i6QwMjnV32dPLgJsZrqprbA1m?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capstonepub.com/teachers/classroom-programs/oral-reading-records#:~:text=A%20running%20record%20assesses%20what,text%20of%20about%20100%20word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edutopia.org/blog/make-running-records-manageable-useful-bridget-stegman"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s://teaching.cornell.edu/teaching-resources/assessment-evaluation/using-rubrics#:~:text=A%20rubric%20is%20a%20type,projects%2C%20portfolios%2C%20and%20presentation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aacu.org/value-rubric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rubistar.4teachers.org/index.php"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document/d/1xAiqNWFfenvV0GquKz3lJSmTE9C8vgDq5oPjIykcANA/edit?usp=sharing"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document/d/1I4h0K7lCCianGIeAw0QUHnyW5XO5zFdoVVdpkWz_Sz4/edit?usp=sharing"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drive.google.com/file/d/11OuWIpbyHDxDRqGs5I85x_VDRagaCaTV/view?usp=sharing"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drive.google.com/file/d/1hjc9GCa8WkN0u8iBPRJj4ZGtsZllocVR/view?usp=sharing" TargetMode="Externa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document/d/1YYHKIVlb-3fB2FnOJ1E7uSOdk1Ye3OLnYHnM5QPw7_U/edit?usp=sharing"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D9DF-D494-5C36-4520-40CA13833221}"/>
              </a:ext>
            </a:extLst>
          </p:cNvPr>
          <p:cNvSpPr>
            <a:spLocks noGrp="1"/>
          </p:cNvSpPr>
          <p:nvPr>
            <p:ph type="ctrTitle"/>
          </p:nvPr>
        </p:nvSpPr>
        <p:spPr/>
        <p:txBody>
          <a:bodyPr/>
          <a:lstStyle/>
          <a:p>
            <a:r>
              <a:rPr lang="en-US"/>
              <a:t>Advanced Level </a:t>
            </a:r>
          </a:p>
        </p:txBody>
      </p:sp>
      <p:sp>
        <p:nvSpPr>
          <p:cNvPr id="3" name="Subtitle 2">
            <a:extLst>
              <a:ext uri="{FF2B5EF4-FFF2-40B4-BE49-F238E27FC236}">
                <a16:creationId xmlns:a16="http://schemas.microsoft.com/office/drawing/2014/main" id="{CC7A3D20-340D-FFAC-17F0-8BDA5CE586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614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0"/>
          <p:cNvSpPr txBox="1">
            <a:spLocks noGrp="1"/>
          </p:cNvSpPr>
          <p:nvPr>
            <p:ph type="title" idx="4294967295"/>
          </p:nvPr>
        </p:nvSpPr>
        <p:spPr>
          <a:xfrm>
            <a:off x="132200" y="1399733"/>
            <a:ext cx="11927600" cy="1563200"/>
          </a:xfrm>
          <a:prstGeom prst="rect">
            <a:avLst/>
          </a:prstGeom>
          <a:solidFill>
            <a:srgbClr val="D9EAD3"/>
          </a:solidFill>
        </p:spPr>
        <p:txBody>
          <a:bodyPr spcFirstLastPara="1" vert="horz" wrap="square" lIns="121900" tIns="121900" rIns="121900" bIns="121900" rtlCol="0" anchor="t" anchorCtr="0">
            <a:noAutofit/>
          </a:bodyPr>
          <a:lstStyle/>
          <a:p>
            <a:pPr algn="r" rtl="1">
              <a:spcBef>
                <a:spcPts val="0"/>
              </a:spcBef>
              <a:buSzPts val="1100"/>
            </a:pPr>
            <a:r>
              <a:rPr lang="ar" sz="4667">
                <a:latin typeface="Verdana"/>
                <a:ea typeface="Verdana"/>
                <a:cs typeface="Verdana"/>
                <a:sym typeface="Verdana"/>
              </a:rPr>
              <a:t>٤-هل تعتقد أن انتشار الصحف الإلكترونية يؤثر سلبا على مستقبل الصحف الورقية؟</a:t>
            </a:r>
            <a:endParaRPr sz="4667">
              <a:latin typeface="Verdana"/>
              <a:ea typeface="Verdana"/>
              <a:cs typeface="Verdana"/>
              <a:sym typeface="Verdana"/>
            </a:endParaRPr>
          </a:p>
          <a:p>
            <a:pPr algn="r" rtl="1">
              <a:spcBef>
                <a:spcPts val="0"/>
              </a:spcBef>
              <a:buSzPts val="1100"/>
            </a:pPr>
            <a:r>
              <a:rPr lang="ar" sz="4667">
                <a:latin typeface="Verdana"/>
                <a:ea typeface="Verdana"/>
                <a:cs typeface="Verdana"/>
                <a:sym typeface="Verdana"/>
              </a:rPr>
              <a:t> </a:t>
            </a:r>
            <a:endParaRPr sz="4667">
              <a:latin typeface="Verdana"/>
              <a:ea typeface="Verdana"/>
              <a:cs typeface="Verdana"/>
              <a:sym typeface="Verdana"/>
            </a:endParaRPr>
          </a:p>
          <a:p>
            <a:pPr algn="r" rtl="1">
              <a:spcBef>
                <a:spcPts val="0"/>
              </a:spcBef>
              <a:buSzPts val="1100"/>
            </a:pPr>
            <a:endParaRPr sz="4667">
              <a:latin typeface="Verdana"/>
              <a:ea typeface="Verdana"/>
              <a:cs typeface="Verdana"/>
              <a:sym typeface="Verdana"/>
            </a:endParaRPr>
          </a:p>
        </p:txBody>
      </p:sp>
      <p:sp>
        <p:nvSpPr>
          <p:cNvPr id="677" name="Google Shape;677;p100"/>
          <p:cNvSpPr txBox="1"/>
          <p:nvPr/>
        </p:nvSpPr>
        <p:spPr>
          <a:xfrm>
            <a:off x="0" y="1"/>
            <a:ext cx="4000000" cy="623656"/>
          </a:xfrm>
          <a:prstGeom prst="rect">
            <a:avLst/>
          </a:prstGeom>
          <a:noFill/>
          <a:ln>
            <a:noFill/>
          </a:ln>
        </p:spPr>
        <p:txBody>
          <a:bodyPr spcFirstLastPara="1" wrap="square" lIns="121900" tIns="121900" rIns="121900" bIns="121900" anchor="t" anchorCtr="0">
            <a:spAutoFit/>
          </a:bodyPr>
          <a:lstStyle/>
          <a:p>
            <a:pPr algn="r" rtl="1">
              <a:lnSpc>
                <a:spcPct val="115000"/>
              </a:lnSpc>
            </a:pPr>
            <a:endParaRPr sz="2133">
              <a:solidFill>
                <a:schemeClr val="dk1"/>
              </a:solidFill>
            </a:endParaRPr>
          </a:p>
        </p:txBody>
      </p:sp>
      <p:pic>
        <p:nvPicPr>
          <p:cNvPr id="678" name="Google Shape;678;p100"/>
          <p:cNvPicPr preferRelativeResize="0"/>
          <p:nvPr/>
        </p:nvPicPr>
        <p:blipFill>
          <a:blip r:embed="rId3">
            <a:alphaModFix/>
          </a:blip>
          <a:stretch>
            <a:fillRect/>
          </a:stretch>
        </p:blipFill>
        <p:spPr>
          <a:xfrm>
            <a:off x="541567" y="3722683"/>
            <a:ext cx="3886200" cy="2095500"/>
          </a:xfrm>
          <a:prstGeom prst="rect">
            <a:avLst/>
          </a:prstGeom>
          <a:noFill/>
          <a:ln>
            <a:noFill/>
          </a:ln>
        </p:spPr>
      </p:pic>
      <p:pic>
        <p:nvPicPr>
          <p:cNvPr id="679" name="Google Shape;679;p100"/>
          <p:cNvPicPr preferRelativeResize="0"/>
          <p:nvPr/>
        </p:nvPicPr>
        <p:blipFill>
          <a:blip r:embed="rId4">
            <a:alphaModFix/>
          </a:blip>
          <a:stretch>
            <a:fillRect/>
          </a:stretch>
        </p:blipFill>
        <p:spPr>
          <a:xfrm>
            <a:off x="4684100" y="3284532"/>
            <a:ext cx="2743200" cy="2971800"/>
          </a:xfrm>
          <a:prstGeom prst="rect">
            <a:avLst/>
          </a:prstGeom>
          <a:noFill/>
          <a:ln>
            <a:noFill/>
          </a:ln>
        </p:spPr>
      </p:pic>
      <p:pic>
        <p:nvPicPr>
          <p:cNvPr id="680" name="Google Shape;680;p100"/>
          <p:cNvPicPr preferRelativeResize="0"/>
          <p:nvPr/>
        </p:nvPicPr>
        <p:blipFill>
          <a:blip r:embed="rId5">
            <a:alphaModFix/>
          </a:blip>
          <a:stretch>
            <a:fillRect/>
          </a:stretch>
        </p:blipFill>
        <p:spPr>
          <a:xfrm>
            <a:off x="7825534" y="3428999"/>
            <a:ext cx="3695700" cy="2197100"/>
          </a:xfrm>
          <a:prstGeom prst="rect">
            <a:avLst/>
          </a:prstGeom>
          <a:noFill/>
          <a:ln>
            <a:noFill/>
          </a:ln>
        </p:spPr>
      </p:pic>
      <p:sp>
        <p:nvSpPr>
          <p:cNvPr id="681" name="Google Shape;681;p100"/>
          <p:cNvSpPr/>
          <p:nvPr/>
        </p:nvSpPr>
        <p:spPr>
          <a:xfrm>
            <a:off x="651767" y="171067"/>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60" b="1">
                <a:solidFill>
                  <a:schemeClr val="dk1"/>
                </a:solidFill>
              </a:rPr>
              <a:t>Speaking</a:t>
            </a:r>
            <a:endParaRPr sz="2400"/>
          </a:p>
        </p:txBody>
      </p:sp>
      <p:sp>
        <p:nvSpPr>
          <p:cNvPr id="682" name="Google Shape;682;p100"/>
          <p:cNvSpPr/>
          <p:nvPr/>
        </p:nvSpPr>
        <p:spPr>
          <a:xfrm>
            <a:off x="7917667" y="117651"/>
            <a:ext cx="3606367" cy="10748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33" b="1">
                <a:solidFill>
                  <a:schemeClr val="dk1"/>
                </a:solidFill>
                <a:latin typeface="Verdana"/>
                <a:ea typeface="Verdana"/>
                <a:cs typeface="Verdana"/>
                <a:sym typeface="Verdana"/>
              </a:rPr>
              <a:t>ناقش مع زميلك</a:t>
            </a:r>
            <a:endParaRPr sz="4533">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01"/>
          <p:cNvSpPr txBox="1"/>
          <p:nvPr/>
        </p:nvSpPr>
        <p:spPr>
          <a:xfrm>
            <a:off x="5117667" y="223233"/>
            <a:ext cx="44644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 الصحافة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688" name="Google Shape;688;p101"/>
          <p:cNvSpPr txBox="1"/>
          <p:nvPr/>
        </p:nvSpPr>
        <p:spPr>
          <a:xfrm>
            <a:off x="357400" y="1718467"/>
            <a:ext cx="11477200" cy="4939325"/>
          </a:xfrm>
          <a:prstGeom prst="rect">
            <a:avLst/>
          </a:prstGeom>
          <a:noFill/>
          <a:ln>
            <a:noFill/>
          </a:ln>
        </p:spPr>
        <p:txBody>
          <a:bodyPr spcFirstLastPara="1" wrap="square" lIns="121900" tIns="121900" rIns="121900" bIns="121900" anchor="t" anchorCtr="0">
            <a:spAutoFit/>
          </a:bodyPr>
          <a:lstStyle/>
          <a:p>
            <a:pPr algn="just" rtl="1">
              <a:lnSpc>
                <a:spcPct val="115000"/>
              </a:lnSpc>
              <a:spcBef>
                <a:spcPts val="3067"/>
              </a:spcBef>
            </a:pPr>
            <a:r>
              <a:rPr lang="ar" sz="3333">
                <a:solidFill>
                  <a:schemeClr val="dk1"/>
                </a:solidFill>
                <a:latin typeface="Verdana"/>
                <a:ea typeface="Verdana"/>
                <a:cs typeface="Verdana"/>
                <a:sym typeface="Verdana"/>
              </a:rPr>
              <a:t>   تطورت وسائل الاتصال والتكنولوجيا المعلومات وترتب على ذلك حصول المنافسة في عالم  الصحافة بين الصحف (الجرائد) الورقية، والصحافة الإلكترونية. خاصة مع تزايد أعداد مستعملي الشبكة العنكبوتية. مما دفع أصحاب ومالكي الصحف التقليدية الورقية الى امتلاك مواقع الكترونية لمطبوعاتهم الورقية.</a:t>
            </a:r>
            <a:endParaRPr sz="3333">
              <a:solidFill>
                <a:schemeClr val="dk1"/>
              </a:solidFill>
              <a:latin typeface="Verdana"/>
              <a:ea typeface="Verdana"/>
              <a:cs typeface="Verdana"/>
              <a:sym typeface="Verdana"/>
            </a:endParaRPr>
          </a:p>
          <a:p>
            <a:pPr algn="just" rtl="1">
              <a:spcBef>
                <a:spcPts val="3067"/>
              </a:spcBef>
            </a:pPr>
            <a:r>
              <a:rPr lang="ar" sz="3333">
                <a:solidFill>
                  <a:schemeClr val="dk1"/>
                </a:solidFill>
                <a:latin typeface="Verdana"/>
                <a:ea typeface="Verdana"/>
                <a:cs typeface="Verdana"/>
                <a:sym typeface="Verdana"/>
              </a:rPr>
              <a:t>   صدرت أول نسخة من الصحف الالكترونية في عام ١٩٩٣،  إذ أطلقت صحيفة أمريكية نسختها الإلكترونية، تلاها صحيفتان بريطانيتان أطلقتا بدورهما نسختهما الإلكترونية عام١٩٩٤.</a:t>
            </a:r>
            <a:endParaRPr sz="3333">
              <a:solidFill>
                <a:schemeClr val="dk1"/>
              </a:solidFill>
              <a:latin typeface="Verdana"/>
              <a:ea typeface="Verdana"/>
              <a:cs typeface="Verdana"/>
              <a:sym typeface="Verdana"/>
            </a:endParaRPr>
          </a:p>
        </p:txBody>
      </p:sp>
      <p:sp>
        <p:nvSpPr>
          <p:cNvPr id="689" name="Google Shape;689;p101"/>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690" name="Google Shape;690;p101"/>
          <p:cNvSpPr txBox="1"/>
          <p:nvPr/>
        </p:nvSpPr>
        <p:spPr>
          <a:xfrm>
            <a:off x="-16" y="5852384"/>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١</a:t>
            </a:r>
            <a:endParaRPr sz="2400"/>
          </a:p>
        </p:txBody>
      </p:sp>
      <p:pic>
        <p:nvPicPr>
          <p:cNvPr id="691" name="Google Shape;691;p101">
            <a:hlinkClick r:id="rId3"/>
          </p:cNvPr>
          <p:cNvPicPr preferRelativeResize="0"/>
          <p:nvPr/>
        </p:nvPicPr>
        <p:blipFill rotWithShape="1">
          <a:blip r:embed="rId4">
            <a:alphaModFix/>
          </a:blip>
          <a:srcRect/>
          <a:stretch/>
        </p:blipFill>
        <p:spPr>
          <a:xfrm>
            <a:off x="11370801" y="1632901"/>
            <a:ext cx="576900" cy="576900"/>
          </a:xfrm>
          <a:prstGeom prst="rect">
            <a:avLst/>
          </a:prstGeom>
          <a:noFill/>
          <a:ln>
            <a:noFill/>
          </a:ln>
        </p:spPr>
      </p:pic>
      <p:pic>
        <p:nvPicPr>
          <p:cNvPr id="692" name="Google Shape;692;p101">
            <a:hlinkClick r:id="rId5"/>
          </p:cNvPr>
          <p:cNvPicPr preferRelativeResize="0"/>
          <p:nvPr/>
        </p:nvPicPr>
        <p:blipFill rotWithShape="1">
          <a:blip r:embed="rId4">
            <a:alphaModFix/>
          </a:blip>
          <a:srcRect/>
          <a:stretch/>
        </p:blipFill>
        <p:spPr>
          <a:xfrm>
            <a:off x="11492953" y="4393167"/>
            <a:ext cx="576900" cy="57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2"/>
          <p:cNvSpPr txBox="1"/>
          <p:nvPr/>
        </p:nvSpPr>
        <p:spPr>
          <a:xfrm>
            <a:off x="0" y="5975133"/>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٢</a:t>
            </a:r>
            <a:endParaRPr sz="2400"/>
          </a:p>
        </p:txBody>
      </p:sp>
      <p:sp>
        <p:nvSpPr>
          <p:cNvPr id="698" name="Google Shape;698;p102"/>
          <p:cNvSpPr txBox="1"/>
          <p:nvPr/>
        </p:nvSpPr>
        <p:spPr>
          <a:xfrm>
            <a:off x="5117667" y="223233"/>
            <a:ext cx="44644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 الصحافة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699" name="Google Shape;699;p102"/>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700" name="Google Shape;700;p102"/>
          <p:cNvSpPr txBox="1"/>
          <p:nvPr/>
        </p:nvSpPr>
        <p:spPr>
          <a:xfrm>
            <a:off x="203800" y="1208434"/>
            <a:ext cx="11784400" cy="5006971"/>
          </a:xfrm>
          <a:prstGeom prst="rect">
            <a:avLst/>
          </a:prstGeom>
          <a:noFill/>
          <a:ln>
            <a:noFill/>
          </a:ln>
        </p:spPr>
        <p:txBody>
          <a:bodyPr spcFirstLastPara="1" wrap="square" lIns="121900" tIns="121900" rIns="121900" bIns="121900" anchor="t" anchorCtr="0">
            <a:spAutoFit/>
          </a:bodyPr>
          <a:lstStyle/>
          <a:p>
            <a:pPr algn="just" rtl="1"/>
            <a:r>
              <a:rPr lang="ar" sz="3867">
                <a:solidFill>
                  <a:schemeClr val="dk1"/>
                </a:solidFill>
                <a:latin typeface="Verdana"/>
                <a:ea typeface="Verdana"/>
                <a:cs typeface="Verdana"/>
                <a:sym typeface="Verdana"/>
              </a:rPr>
              <a:t>  أما عربيا، فقد أصدرت صحيفة الشرق الأوسط من لندن -وهي صحيفة ورقية عربية -نسختها الإلكترونية منذ أكثر من ثلاثة عشر عاما، وفي الوقت نفسة تمّ اصدار النسخة الإلكترونية لصحيفة النهار اللبنانية.</a:t>
            </a:r>
            <a:endParaRPr sz="3867">
              <a:solidFill>
                <a:schemeClr val="dk1"/>
              </a:solidFill>
              <a:latin typeface="Verdana"/>
              <a:ea typeface="Verdana"/>
              <a:cs typeface="Verdana"/>
              <a:sym typeface="Verdana"/>
            </a:endParaRPr>
          </a:p>
          <a:p>
            <a:pPr algn="just" rtl="1"/>
            <a:endParaRPr sz="3867">
              <a:solidFill>
                <a:schemeClr val="dk1"/>
              </a:solidFill>
              <a:latin typeface="Verdana"/>
              <a:ea typeface="Verdana"/>
              <a:cs typeface="Verdana"/>
              <a:sym typeface="Verdana"/>
            </a:endParaRPr>
          </a:p>
          <a:p>
            <a:pPr algn="just" rtl="1"/>
            <a:r>
              <a:rPr lang="ar" sz="3867">
                <a:solidFill>
                  <a:schemeClr val="dk1"/>
                </a:solidFill>
                <a:latin typeface="Verdana"/>
                <a:ea typeface="Verdana"/>
                <a:cs typeface="Verdana"/>
                <a:sym typeface="Verdana"/>
              </a:rPr>
              <a:t>  ويعد موقع إيلاف الذي يصدر من لندن منذ عام ٢٠٠١ بمثابة أول صحيفة إلكترونية عربية، وجدير بالذكر أن هناك زيادة ملحوظة في عدد قراء الصحف الإلكترونية بالتزامن مع زيادة انتشار هذا النوع من الصحف، وعلى جانب آخر تشهد الصحف الورقية تراجعا في عدد القراء.</a:t>
            </a:r>
            <a:endParaRPr sz="3867">
              <a:solidFill>
                <a:schemeClr val="dk1"/>
              </a:solidFill>
              <a:latin typeface="Verdana"/>
              <a:ea typeface="Verdana"/>
              <a:cs typeface="Verdana"/>
              <a:sym typeface="Verdana"/>
            </a:endParaRPr>
          </a:p>
        </p:txBody>
      </p:sp>
      <p:pic>
        <p:nvPicPr>
          <p:cNvPr id="701" name="Google Shape;701;p102">
            <a:hlinkClick r:id="rId3"/>
          </p:cNvPr>
          <p:cNvPicPr preferRelativeResize="0"/>
          <p:nvPr/>
        </p:nvPicPr>
        <p:blipFill rotWithShape="1">
          <a:blip r:embed="rId4">
            <a:alphaModFix/>
          </a:blip>
          <a:srcRect/>
          <a:stretch/>
        </p:blipFill>
        <p:spPr>
          <a:xfrm>
            <a:off x="11428800" y="3774067"/>
            <a:ext cx="609600" cy="609600"/>
          </a:xfrm>
          <a:prstGeom prst="rect">
            <a:avLst/>
          </a:prstGeom>
          <a:noFill/>
          <a:ln>
            <a:noFill/>
          </a:ln>
        </p:spPr>
      </p:pic>
      <p:pic>
        <p:nvPicPr>
          <p:cNvPr id="702" name="Google Shape;702;p102">
            <a:hlinkClick r:id="rId5"/>
          </p:cNvPr>
          <p:cNvPicPr preferRelativeResize="0"/>
          <p:nvPr/>
        </p:nvPicPr>
        <p:blipFill rotWithShape="1">
          <a:blip r:embed="rId4">
            <a:alphaModFix/>
          </a:blip>
          <a:srcRect/>
          <a:stretch/>
        </p:blipFill>
        <p:spPr>
          <a:xfrm>
            <a:off x="11378600" y="1294000"/>
            <a:ext cx="609600" cy="60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03"/>
          <p:cNvSpPr txBox="1"/>
          <p:nvPr/>
        </p:nvSpPr>
        <p:spPr>
          <a:xfrm>
            <a:off x="3171333" y="2351400"/>
            <a:ext cx="65232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 ما هي الصحافة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708" name="Google Shape;708;p103"/>
          <p:cNvSpPr/>
          <p:nvPr/>
        </p:nvSpPr>
        <p:spPr>
          <a:xfrm>
            <a:off x="0" y="1"/>
            <a:ext cx="12192000" cy="2138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listen then Discuss with your classmate</a:t>
            </a:r>
            <a:endParaRPr sz="3893" b="1">
              <a:solidFill>
                <a:schemeClr val="dk1"/>
              </a:solidFill>
            </a:endParaRPr>
          </a:p>
          <a:p>
            <a:pPr algn="ctr"/>
            <a:r>
              <a:rPr lang="ar" sz="3893" b="1">
                <a:solidFill>
                  <a:schemeClr val="dk1"/>
                </a:solidFill>
              </a:rPr>
              <a:t>   نقاش و حوار </a:t>
            </a:r>
            <a:endParaRPr sz="1200"/>
          </a:p>
        </p:txBody>
      </p:sp>
      <p:pic>
        <p:nvPicPr>
          <p:cNvPr id="709" name="Google Shape;709;p103">
            <a:hlinkClick r:id="rId3"/>
          </p:cNvPr>
          <p:cNvPicPr preferRelativeResize="0"/>
          <p:nvPr/>
        </p:nvPicPr>
        <p:blipFill rotWithShape="1">
          <a:blip r:embed="rId4">
            <a:alphaModFix/>
          </a:blip>
          <a:srcRect/>
          <a:stretch/>
        </p:blipFill>
        <p:spPr>
          <a:xfrm>
            <a:off x="7580600" y="3725516"/>
            <a:ext cx="2501400" cy="2501400"/>
          </a:xfrm>
          <a:prstGeom prst="rect">
            <a:avLst/>
          </a:prstGeom>
          <a:noFill/>
          <a:ln>
            <a:noFill/>
          </a:ln>
        </p:spPr>
      </p:pic>
      <p:pic>
        <p:nvPicPr>
          <p:cNvPr id="710" name="Google Shape;710;p103"/>
          <p:cNvPicPr preferRelativeResize="0"/>
          <p:nvPr/>
        </p:nvPicPr>
        <p:blipFill>
          <a:blip r:embed="rId5">
            <a:alphaModFix/>
          </a:blip>
          <a:stretch>
            <a:fillRect/>
          </a:stretch>
        </p:blipFill>
        <p:spPr>
          <a:xfrm>
            <a:off x="1030034" y="3877683"/>
            <a:ext cx="3695700" cy="219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4"/>
          <p:cNvSpPr txBox="1"/>
          <p:nvPr/>
        </p:nvSpPr>
        <p:spPr>
          <a:xfrm>
            <a:off x="5348000" y="1388600"/>
            <a:ext cx="65232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 ما هي الصحافة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716" name="Google Shape;716;p104"/>
          <p:cNvSpPr txBox="1"/>
          <p:nvPr/>
        </p:nvSpPr>
        <p:spPr>
          <a:xfrm>
            <a:off x="320800" y="3542867"/>
            <a:ext cx="11550400" cy="2708393"/>
          </a:xfrm>
          <a:prstGeom prst="rect">
            <a:avLst/>
          </a:prstGeom>
          <a:noFill/>
          <a:ln>
            <a:noFill/>
          </a:ln>
        </p:spPr>
        <p:txBody>
          <a:bodyPr spcFirstLastPara="1" wrap="square" lIns="121900" tIns="121900" rIns="121900" bIns="121900" anchor="t" anchorCtr="0">
            <a:spAutoFit/>
          </a:bodyPr>
          <a:lstStyle/>
          <a:p>
            <a:pPr algn="just" rtl="1"/>
            <a:r>
              <a:rPr lang="ar" sz="4000">
                <a:solidFill>
                  <a:schemeClr val="dk1"/>
                </a:solidFill>
                <a:latin typeface="Verdana"/>
                <a:ea typeface="Verdana"/>
                <a:cs typeface="Verdana"/>
                <a:sym typeface="Verdana"/>
              </a:rPr>
              <a:t>    الصحافة الالكترونية؟ هي: الصحف التي يتم إصدارها ونشرها على الشبكة العنكبوتية، ويتم تصفحها عبر شاشات الحواسيب الالكترونية. وتشتمل على:المادة الصحفية والصور، والرسومات المتحركة والصوت، والفيديوهات.</a:t>
            </a:r>
            <a:endParaRPr sz="4000">
              <a:solidFill>
                <a:schemeClr val="dk1"/>
              </a:solidFill>
              <a:latin typeface="Verdana"/>
              <a:ea typeface="Verdana"/>
              <a:cs typeface="Verdana"/>
              <a:sym typeface="Verdana"/>
            </a:endParaRPr>
          </a:p>
        </p:txBody>
      </p:sp>
      <p:pic>
        <p:nvPicPr>
          <p:cNvPr id="717" name="Google Shape;717;p104">
            <a:hlinkClick r:id="rId3"/>
          </p:cNvPr>
          <p:cNvPicPr preferRelativeResize="0"/>
          <p:nvPr/>
        </p:nvPicPr>
        <p:blipFill rotWithShape="1">
          <a:blip r:embed="rId4">
            <a:alphaModFix/>
          </a:blip>
          <a:srcRect/>
          <a:stretch/>
        </p:blipFill>
        <p:spPr>
          <a:xfrm>
            <a:off x="1902035" y="1493800"/>
            <a:ext cx="985231" cy="985200"/>
          </a:xfrm>
          <a:prstGeom prst="rect">
            <a:avLst/>
          </a:prstGeom>
          <a:noFill/>
          <a:ln>
            <a:noFill/>
          </a:ln>
        </p:spPr>
      </p:pic>
      <p:sp>
        <p:nvSpPr>
          <p:cNvPr id="718" name="Google Shape;718;p104"/>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05"/>
          <p:cNvSpPr txBox="1"/>
          <p:nvPr/>
        </p:nvSpPr>
        <p:spPr>
          <a:xfrm>
            <a:off x="5134200" y="223233"/>
            <a:ext cx="61684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أنواع الصحف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724" name="Google Shape;724;p105"/>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725" name="Google Shape;725;p105"/>
          <p:cNvSpPr txBox="1"/>
          <p:nvPr/>
        </p:nvSpPr>
        <p:spPr>
          <a:xfrm>
            <a:off x="104533" y="1929901"/>
            <a:ext cx="11477200" cy="3837229"/>
          </a:xfrm>
          <a:prstGeom prst="rect">
            <a:avLst/>
          </a:prstGeom>
          <a:noFill/>
          <a:ln>
            <a:noFill/>
          </a:ln>
        </p:spPr>
        <p:txBody>
          <a:bodyPr spcFirstLastPara="1" wrap="square" lIns="121900" tIns="121900" rIns="121900" bIns="121900" anchor="t" anchorCtr="0">
            <a:spAutoFit/>
          </a:bodyPr>
          <a:lstStyle/>
          <a:p>
            <a:pPr algn="r" rtl="1"/>
            <a:r>
              <a:rPr lang="ar" sz="4667">
                <a:solidFill>
                  <a:schemeClr val="dk1"/>
                </a:solidFill>
                <a:latin typeface="Verdana"/>
                <a:ea typeface="Verdana"/>
                <a:cs typeface="Verdana"/>
                <a:sym typeface="Verdana"/>
              </a:rPr>
              <a:t> الصحف الإلكترونية نوعان رئيسيان؛ هما: </a:t>
            </a:r>
            <a:endParaRPr sz="4667">
              <a:solidFill>
                <a:schemeClr val="dk1"/>
              </a:solidFill>
              <a:latin typeface="Verdana"/>
              <a:ea typeface="Verdana"/>
              <a:cs typeface="Verdana"/>
              <a:sym typeface="Verdana"/>
            </a:endParaRPr>
          </a:p>
          <a:p>
            <a:pPr algn="r" rtl="1"/>
            <a:endParaRPr sz="4667">
              <a:solidFill>
                <a:schemeClr val="dk1"/>
              </a:solidFill>
              <a:latin typeface="Verdana"/>
              <a:ea typeface="Verdana"/>
              <a:cs typeface="Verdana"/>
              <a:sym typeface="Verdana"/>
            </a:endParaRPr>
          </a:p>
          <a:p>
            <a:pPr marL="609585" indent="-601118" algn="r" rtl="1">
              <a:buClr>
                <a:schemeClr val="dk1"/>
              </a:buClr>
              <a:buSzPts val="3500"/>
              <a:buFont typeface="Verdana"/>
              <a:buChar char="❏"/>
            </a:pPr>
            <a:r>
              <a:rPr lang="ar" sz="4667">
                <a:solidFill>
                  <a:schemeClr val="dk1"/>
                </a:solidFill>
                <a:latin typeface="Verdana"/>
                <a:ea typeface="Verdana"/>
                <a:cs typeface="Verdana"/>
                <a:sym typeface="Verdana"/>
              </a:rPr>
              <a:t> الصحف الإلكترونية الكاملة.</a:t>
            </a:r>
            <a:endParaRPr sz="4667">
              <a:solidFill>
                <a:schemeClr val="dk1"/>
              </a:solidFill>
              <a:latin typeface="Verdana"/>
              <a:ea typeface="Verdana"/>
              <a:cs typeface="Verdana"/>
              <a:sym typeface="Verdana"/>
            </a:endParaRPr>
          </a:p>
          <a:p>
            <a:pPr marL="609585" algn="r" rtl="1"/>
            <a:endParaRPr sz="4667">
              <a:solidFill>
                <a:schemeClr val="dk1"/>
              </a:solidFill>
              <a:latin typeface="Verdana"/>
              <a:ea typeface="Verdana"/>
              <a:cs typeface="Verdana"/>
              <a:sym typeface="Verdana"/>
            </a:endParaRPr>
          </a:p>
          <a:p>
            <a:pPr marL="609585" indent="-601118" algn="r" rtl="1">
              <a:buClr>
                <a:schemeClr val="dk1"/>
              </a:buClr>
              <a:buSzPts val="3500"/>
              <a:buFont typeface="Verdana"/>
              <a:buChar char="❏"/>
            </a:pPr>
            <a:r>
              <a:rPr lang="ar" sz="4667">
                <a:solidFill>
                  <a:schemeClr val="dk1"/>
                </a:solidFill>
                <a:latin typeface="Verdana"/>
                <a:ea typeface="Verdana"/>
                <a:cs typeface="Verdana"/>
                <a:sym typeface="Verdana"/>
              </a:rPr>
              <a:t> النسخ الإلكترونية من الصحف الورقية. </a:t>
            </a:r>
            <a:endParaRPr sz="4667">
              <a:solidFill>
                <a:schemeClr val="dk1"/>
              </a:solidFill>
              <a:latin typeface="Verdana"/>
              <a:ea typeface="Verdana"/>
              <a:cs typeface="Verdana"/>
              <a:sym typeface="Verdana"/>
            </a:endParaRPr>
          </a:p>
        </p:txBody>
      </p:sp>
      <p:pic>
        <p:nvPicPr>
          <p:cNvPr id="726" name="Google Shape;726;p105">
            <a:hlinkClick r:id="rId3"/>
          </p:cNvPr>
          <p:cNvPicPr preferRelativeResize="0"/>
          <p:nvPr/>
        </p:nvPicPr>
        <p:blipFill rotWithShape="1">
          <a:blip r:embed="rId4">
            <a:alphaModFix/>
          </a:blip>
          <a:srcRect/>
          <a:stretch/>
        </p:blipFill>
        <p:spPr>
          <a:xfrm>
            <a:off x="890200" y="2618100"/>
            <a:ext cx="985200" cy="98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06"/>
          <p:cNvSpPr txBox="1"/>
          <p:nvPr/>
        </p:nvSpPr>
        <p:spPr>
          <a:xfrm>
            <a:off x="0" y="5852400"/>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٣</a:t>
            </a:r>
            <a:endParaRPr sz="2400"/>
          </a:p>
        </p:txBody>
      </p:sp>
      <p:sp>
        <p:nvSpPr>
          <p:cNvPr id="732" name="Google Shape;732;p106"/>
          <p:cNvSpPr txBox="1"/>
          <p:nvPr/>
        </p:nvSpPr>
        <p:spPr>
          <a:xfrm>
            <a:off x="5117667" y="223233"/>
            <a:ext cx="4464400" cy="1095644"/>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800" b="1">
                <a:solidFill>
                  <a:schemeClr val="dk1"/>
                </a:solidFill>
              </a:rPr>
              <a:t> الصحافة </a:t>
            </a:r>
            <a:r>
              <a:rPr lang="ar" sz="4800" b="1">
                <a:solidFill>
                  <a:schemeClr val="dk1"/>
                </a:solidFill>
                <a:latin typeface="Verdana"/>
                <a:ea typeface="Verdana"/>
                <a:cs typeface="Verdana"/>
                <a:sym typeface="Verdana"/>
              </a:rPr>
              <a:t>الإلكترونية</a:t>
            </a:r>
            <a:endParaRPr sz="4667" b="1">
              <a:solidFill>
                <a:schemeClr val="dk1"/>
              </a:solidFill>
            </a:endParaRPr>
          </a:p>
        </p:txBody>
      </p:sp>
      <p:sp>
        <p:nvSpPr>
          <p:cNvPr id="733" name="Google Shape;733;p106"/>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734" name="Google Shape;734;p106"/>
          <p:cNvSpPr txBox="1"/>
          <p:nvPr/>
        </p:nvSpPr>
        <p:spPr>
          <a:xfrm>
            <a:off x="510633" y="1388600"/>
            <a:ext cx="11477200" cy="4349355"/>
          </a:xfrm>
          <a:prstGeom prst="rect">
            <a:avLst/>
          </a:prstGeom>
          <a:noFill/>
          <a:ln>
            <a:noFill/>
          </a:ln>
        </p:spPr>
        <p:txBody>
          <a:bodyPr spcFirstLastPara="1" wrap="square" lIns="121900" tIns="121900" rIns="121900" bIns="121900" anchor="t" anchorCtr="0">
            <a:spAutoFit/>
          </a:bodyPr>
          <a:lstStyle/>
          <a:p>
            <a:pPr marL="609585" indent="-516454" algn="r" rtl="1">
              <a:buClr>
                <a:schemeClr val="dk1"/>
              </a:buClr>
              <a:buSzPts val="2500"/>
              <a:buFont typeface="Verdana"/>
              <a:buChar char="❏"/>
            </a:pPr>
            <a:r>
              <a:rPr lang="ar" sz="3333">
                <a:solidFill>
                  <a:schemeClr val="dk1"/>
                </a:solidFill>
                <a:latin typeface="Verdana"/>
                <a:ea typeface="Verdana"/>
                <a:cs typeface="Verdana"/>
                <a:sym typeface="Verdana"/>
              </a:rPr>
              <a:t> الصحف الإلكترونية الكاملة: هي صحف قائمة بذاتها، لكنها تحمل اسم الصحيفة الورقية.</a:t>
            </a:r>
            <a:endParaRPr sz="3333">
              <a:solidFill>
                <a:schemeClr val="dk1"/>
              </a:solidFill>
              <a:latin typeface="Verdana"/>
              <a:ea typeface="Verdana"/>
              <a:cs typeface="Verdana"/>
              <a:sym typeface="Verdana"/>
            </a:endParaRPr>
          </a:p>
          <a:p>
            <a:pPr marL="609585" indent="-516454" algn="r" rtl="1">
              <a:buClr>
                <a:schemeClr val="dk1"/>
              </a:buClr>
              <a:buSzPts val="2500"/>
              <a:buFont typeface="Verdana"/>
              <a:buChar char="❏"/>
            </a:pPr>
            <a:r>
              <a:rPr lang="ar" sz="3333">
                <a:solidFill>
                  <a:schemeClr val="dk1"/>
                </a:solidFill>
                <a:latin typeface="Verdana"/>
                <a:ea typeface="Verdana"/>
                <a:cs typeface="Verdana"/>
                <a:sym typeface="Verdana"/>
              </a:rPr>
              <a:t> النسخ الإلكترونية من الصحف الورقية: هي مواقع الصحف الورقية النصية على الشبكة العنكبوتية، والتي تقتصر خدماتها على تقديم كل أو بعض مضمون الصحيفة الورقية،  كخدمة تقديم الاعلانات لها. </a:t>
            </a:r>
            <a:endParaRPr sz="3333">
              <a:solidFill>
                <a:schemeClr val="dk1"/>
              </a:solidFill>
              <a:latin typeface="Verdana"/>
              <a:ea typeface="Verdana"/>
              <a:cs typeface="Verdana"/>
              <a:sym typeface="Verdana"/>
            </a:endParaRPr>
          </a:p>
          <a:p>
            <a:pPr marL="609585" algn="r" rtl="1"/>
            <a:endParaRPr sz="3333">
              <a:solidFill>
                <a:schemeClr val="dk1"/>
              </a:solidFill>
              <a:latin typeface="Verdana"/>
              <a:ea typeface="Verdana"/>
              <a:cs typeface="Verdana"/>
              <a:sym typeface="Verdana"/>
            </a:endParaRPr>
          </a:p>
          <a:p>
            <a:pPr algn="r" rtl="1"/>
            <a:r>
              <a:rPr lang="ar" sz="3333">
                <a:solidFill>
                  <a:schemeClr val="dk1"/>
                </a:solidFill>
                <a:latin typeface="Verdana"/>
                <a:ea typeface="Verdana"/>
                <a:cs typeface="Verdana"/>
                <a:sym typeface="Verdana"/>
              </a:rPr>
              <a:t>   أعلنت عدد من الصحف الورقية إفلاسها بسبب المنافسة مع المواقع والصحف الالكترونية؛ لأنّ القارئ يحصل عليها بأقل التكاليف. </a:t>
            </a:r>
            <a:endParaRPr sz="3333">
              <a:solidFill>
                <a:schemeClr val="dk1"/>
              </a:solidFill>
              <a:latin typeface="Verdana"/>
              <a:ea typeface="Verdana"/>
              <a:cs typeface="Verdana"/>
              <a:sym typeface="Verdana"/>
            </a:endParaRPr>
          </a:p>
        </p:txBody>
      </p:sp>
      <p:pic>
        <p:nvPicPr>
          <p:cNvPr id="735" name="Google Shape;735;p106">
            <a:hlinkClick r:id="rId3"/>
          </p:cNvPr>
          <p:cNvPicPr preferRelativeResize="0"/>
          <p:nvPr/>
        </p:nvPicPr>
        <p:blipFill rotWithShape="1">
          <a:blip r:embed="rId4">
            <a:alphaModFix/>
          </a:blip>
          <a:srcRect/>
          <a:stretch/>
        </p:blipFill>
        <p:spPr>
          <a:xfrm>
            <a:off x="11378233" y="893700"/>
            <a:ext cx="609600" cy="609600"/>
          </a:xfrm>
          <a:prstGeom prst="rect">
            <a:avLst/>
          </a:prstGeom>
          <a:noFill/>
          <a:ln>
            <a:noFill/>
          </a:ln>
        </p:spPr>
      </p:pic>
      <p:pic>
        <p:nvPicPr>
          <p:cNvPr id="736" name="Google Shape;736;p106">
            <a:hlinkClick r:id="rId5"/>
          </p:cNvPr>
          <p:cNvPicPr preferRelativeResize="0"/>
          <p:nvPr/>
        </p:nvPicPr>
        <p:blipFill rotWithShape="1">
          <a:blip r:embed="rId4">
            <a:alphaModFix/>
          </a:blip>
          <a:srcRect/>
          <a:stretch/>
        </p:blipFill>
        <p:spPr>
          <a:xfrm>
            <a:off x="11485700" y="4381833"/>
            <a:ext cx="609600" cy="609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7"/>
          <p:cNvSpPr txBox="1"/>
          <p:nvPr/>
        </p:nvSpPr>
        <p:spPr>
          <a:xfrm>
            <a:off x="624467" y="5077033"/>
            <a:ext cx="10801200" cy="1119177"/>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4933" b="1">
                <a:solidFill>
                  <a:schemeClr val="dk1"/>
                </a:solidFill>
                <a:latin typeface="Verdana"/>
                <a:ea typeface="Verdana"/>
                <a:cs typeface="Verdana"/>
                <a:sym typeface="Verdana"/>
              </a:rPr>
              <a:t> ما هي أسباب نجاح وسيادة الصحافة الإلكترونية؟</a:t>
            </a:r>
            <a:endParaRPr sz="5200" b="1">
              <a:solidFill>
                <a:schemeClr val="dk1"/>
              </a:solidFill>
              <a:latin typeface="Verdana"/>
              <a:ea typeface="Verdana"/>
              <a:cs typeface="Verdana"/>
              <a:sym typeface="Verdana"/>
            </a:endParaRPr>
          </a:p>
        </p:txBody>
      </p:sp>
      <p:sp>
        <p:nvSpPr>
          <p:cNvPr id="742" name="Google Shape;742;p107"/>
          <p:cNvSpPr/>
          <p:nvPr/>
        </p:nvSpPr>
        <p:spPr>
          <a:xfrm>
            <a:off x="3815300" y="2652318"/>
            <a:ext cx="4800533" cy="21882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667" b="1">
                <a:solidFill>
                  <a:schemeClr val="dk1"/>
                </a:solidFill>
                <a:latin typeface="Verdana"/>
                <a:ea typeface="Verdana"/>
                <a:cs typeface="Verdana"/>
                <a:sym typeface="Verdana"/>
              </a:rPr>
              <a:t>في رأيك؟!، ناقش مع زميلك</a:t>
            </a:r>
            <a:endParaRPr sz="4667">
              <a:latin typeface="Verdana"/>
              <a:ea typeface="Verdana"/>
              <a:cs typeface="Verdana"/>
              <a:sym typeface="Verdana"/>
            </a:endParaRPr>
          </a:p>
        </p:txBody>
      </p:sp>
      <p:sp>
        <p:nvSpPr>
          <p:cNvPr id="743" name="Google Shape;743;p107"/>
          <p:cNvSpPr/>
          <p:nvPr/>
        </p:nvSpPr>
        <p:spPr>
          <a:xfrm>
            <a:off x="0" y="1"/>
            <a:ext cx="12192000" cy="25697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listen then Discuss with your classmate</a:t>
            </a:r>
            <a:endParaRPr sz="3893" b="1">
              <a:solidFill>
                <a:schemeClr val="dk1"/>
              </a:solidFill>
            </a:endParaRPr>
          </a:p>
          <a:p>
            <a:pPr algn="ctr"/>
            <a:r>
              <a:rPr lang="ar" sz="3893" b="1">
                <a:solidFill>
                  <a:schemeClr val="dk1"/>
                </a:solidFill>
              </a:rPr>
              <a:t>   نقاش و حوار </a:t>
            </a:r>
            <a:endParaRPr sz="1200"/>
          </a:p>
        </p:txBody>
      </p:sp>
      <p:pic>
        <p:nvPicPr>
          <p:cNvPr id="744" name="Google Shape;744;p107">
            <a:hlinkClick r:id="rId3"/>
          </p:cNvPr>
          <p:cNvPicPr preferRelativeResize="0"/>
          <p:nvPr/>
        </p:nvPicPr>
        <p:blipFill rotWithShape="1">
          <a:blip r:embed="rId4">
            <a:alphaModFix/>
          </a:blip>
          <a:srcRect/>
          <a:stretch/>
        </p:blipFill>
        <p:spPr>
          <a:xfrm>
            <a:off x="2892968" y="1034501"/>
            <a:ext cx="1318233" cy="13182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08"/>
          <p:cNvSpPr txBox="1"/>
          <p:nvPr/>
        </p:nvSpPr>
        <p:spPr>
          <a:xfrm>
            <a:off x="0" y="5852400"/>
            <a:ext cx="821200" cy="964391"/>
          </a:xfrm>
          <a:prstGeom prst="rect">
            <a:avLst/>
          </a:prstGeom>
          <a:solidFill>
            <a:srgbClr val="D9EAD3"/>
          </a:solidFill>
          <a:ln>
            <a:noFill/>
          </a:ln>
        </p:spPr>
        <p:txBody>
          <a:bodyPr spcFirstLastPara="1" wrap="square" lIns="121900" tIns="121900" rIns="121900" bIns="121900" anchor="t" anchorCtr="0">
            <a:spAutoFit/>
          </a:bodyPr>
          <a:lstStyle/>
          <a:p>
            <a:pPr algn="ctr" rtl="1">
              <a:buClr>
                <a:schemeClr val="dk1"/>
              </a:buClr>
              <a:buSzPts val="1100"/>
            </a:pPr>
            <a:r>
              <a:rPr lang="ar" sz="4667">
                <a:solidFill>
                  <a:schemeClr val="dk1"/>
                </a:solidFill>
                <a:latin typeface="Verdana"/>
                <a:ea typeface="Verdana"/>
                <a:cs typeface="Verdana"/>
                <a:sym typeface="Verdana"/>
              </a:rPr>
              <a:t>٤</a:t>
            </a:r>
            <a:endParaRPr sz="2400"/>
          </a:p>
        </p:txBody>
      </p:sp>
      <p:sp>
        <p:nvSpPr>
          <p:cNvPr id="750" name="Google Shape;750;p108"/>
          <p:cNvSpPr txBox="1"/>
          <p:nvPr/>
        </p:nvSpPr>
        <p:spPr>
          <a:xfrm>
            <a:off x="4715300" y="764667"/>
            <a:ext cx="6858000" cy="906811"/>
          </a:xfrm>
          <a:prstGeom prst="rect">
            <a:avLst/>
          </a:prstGeom>
          <a:solidFill>
            <a:srgbClr val="D9EAD3"/>
          </a:solidFill>
          <a:ln>
            <a:noFill/>
          </a:ln>
        </p:spPr>
        <p:txBody>
          <a:bodyPr spcFirstLastPara="1" wrap="square" lIns="121900" tIns="121900" rIns="121900" bIns="121900" anchor="t" anchorCtr="0">
            <a:spAutoFit/>
          </a:bodyPr>
          <a:lstStyle/>
          <a:p>
            <a:pPr algn="r" rtl="1">
              <a:lnSpc>
                <a:spcPct val="115000"/>
              </a:lnSpc>
            </a:pPr>
            <a:r>
              <a:rPr lang="ar" sz="3733" b="1">
                <a:solidFill>
                  <a:schemeClr val="dk1"/>
                </a:solidFill>
                <a:latin typeface="Verdana"/>
                <a:ea typeface="Verdana"/>
                <a:cs typeface="Verdana"/>
                <a:sym typeface="Verdana"/>
              </a:rPr>
              <a:t> اسباب نجاح وسيادة الصحافة الإلكترونية</a:t>
            </a:r>
            <a:endParaRPr sz="3733" b="1">
              <a:solidFill>
                <a:schemeClr val="dk1"/>
              </a:solidFill>
              <a:latin typeface="Verdana"/>
              <a:ea typeface="Verdana"/>
              <a:cs typeface="Verdana"/>
              <a:sym typeface="Verdana"/>
            </a:endParaRPr>
          </a:p>
        </p:txBody>
      </p:sp>
      <p:sp>
        <p:nvSpPr>
          <p:cNvPr id="751" name="Google Shape;751;p108"/>
          <p:cNvSpPr/>
          <p:nvPr/>
        </p:nvSpPr>
        <p:spPr>
          <a:xfrm>
            <a:off x="367901" y="171067"/>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752" name="Google Shape;752;p108"/>
          <p:cNvSpPr txBox="1"/>
          <p:nvPr/>
        </p:nvSpPr>
        <p:spPr>
          <a:xfrm>
            <a:off x="96100" y="1585467"/>
            <a:ext cx="11477200" cy="5170606"/>
          </a:xfrm>
          <a:prstGeom prst="rect">
            <a:avLst/>
          </a:prstGeom>
          <a:noFill/>
          <a:ln>
            <a:noFill/>
          </a:ln>
        </p:spPr>
        <p:txBody>
          <a:bodyPr spcFirstLastPara="1" wrap="square" lIns="121900" tIns="121900" rIns="121900" bIns="121900" anchor="t" anchorCtr="0">
            <a:spAutoFit/>
          </a:bodyPr>
          <a:lstStyle/>
          <a:p>
            <a:pPr algn="r" rtl="1"/>
            <a:r>
              <a:rPr lang="ar" sz="4000">
                <a:solidFill>
                  <a:schemeClr val="dk1"/>
                </a:solidFill>
                <a:latin typeface="Verdana"/>
                <a:ea typeface="Verdana"/>
                <a:cs typeface="Verdana"/>
                <a:sym typeface="Verdana"/>
              </a:rPr>
              <a:t>١- انخفاض التكلفة المالية.</a:t>
            </a:r>
            <a:endParaRPr sz="4000">
              <a:solidFill>
                <a:schemeClr val="dk1"/>
              </a:solidFill>
              <a:latin typeface="Verdana"/>
              <a:ea typeface="Verdana"/>
              <a:cs typeface="Verdana"/>
              <a:sym typeface="Verdana"/>
            </a:endParaRPr>
          </a:p>
          <a:p>
            <a:pPr algn="r" rtl="1"/>
            <a:r>
              <a:rPr lang="ar" sz="4000">
                <a:solidFill>
                  <a:schemeClr val="dk1"/>
                </a:solidFill>
                <a:latin typeface="Verdana"/>
                <a:ea typeface="Verdana"/>
                <a:cs typeface="Verdana"/>
                <a:sym typeface="Verdana"/>
              </a:rPr>
              <a:t>٢- السرعة في النشر. </a:t>
            </a:r>
            <a:endParaRPr sz="4000">
              <a:solidFill>
                <a:schemeClr val="dk1"/>
              </a:solidFill>
              <a:latin typeface="Verdana"/>
              <a:ea typeface="Verdana"/>
              <a:cs typeface="Verdana"/>
              <a:sym typeface="Verdana"/>
            </a:endParaRPr>
          </a:p>
          <a:p>
            <a:pPr algn="r" rtl="1"/>
            <a:r>
              <a:rPr lang="ar" sz="4000">
                <a:solidFill>
                  <a:schemeClr val="dk1"/>
                </a:solidFill>
                <a:latin typeface="Verdana"/>
                <a:ea typeface="Verdana"/>
                <a:cs typeface="Verdana"/>
                <a:sym typeface="Verdana"/>
              </a:rPr>
              <a:t>٣- تتمتع بالحرية بعيداً عن الرقابة.</a:t>
            </a:r>
            <a:endParaRPr sz="4000">
              <a:solidFill>
                <a:schemeClr val="dk1"/>
              </a:solidFill>
              <a:latin typeface="Verdana"/>
              <a:ea typeface="Verdana"/>
              <a:cs typeface="Verdana"/>
              <a:sym typeface="Verdana"/>
            </a:endParaRPr>
          </a:p>
          <a:p>
            <a:pPr algn="r" rtl="1"/>
            <a:r>
              <a:rPr lang="ar" sz="4000">
                <a:solidFill>
                  <a:schemeClr val="dk1"/>
                </a:solidFill>
                <a:latin typeface="Verdana"/>
                <a:ea typeface="Verdana"/>
                <a:cs typeface="Verdana"/>
                <a:sym typeface="Verdana"/>
              </a:rPr>
              <a:t>٤- إمكانية تضمين الخبر مقاطع صوتية أو لقطات مصوره بالفيديو مما يجعل التغطيه اكثر تأثيرا وجذبا للقارئ وتعايش في الحدث.</a:t>
            </a:r>
            <a:endParaRPr sz="4000">
              <a:solidFill>
                <a:schemeClr val="dk1"/>
              </a:solidFill>
              <a:latin typeface="Verdana"/>
              <a:ea typeface="Verdana"/>
              <a:cs typeface="Verdana"/>
              <a:sym typeface="Verdana"/>
            </a:endParaRPr>
          </a:p>
          <a:p>
            <a:pPr algn="r" rtl="1"/>
            <a:r>
              <a:rPr lang="ar" sz="4000">
                <a:solidFill>
                  <a:schemeClr val="dk1"/>
                </a:solidFill>
                <a:latin typeface="Verdana"/>
                <a:ea typeface="Verdana"/>
                <a:cs typeface="Verdana"/>
                <a:sym typeface="Verdana"/>
              </a:rPr>
              <a:t> ٥- صحافه تفاعلية يمكن للقارئ التعليق على الخبر فور قراءته، والتواصل مع جمهور القراء، ومناقشة الآراء، وارسال المقالات. </a:t>
            </a:r>
            <a:endParaRPr sz="4000">
              <a:solidFill>
                <a:schemeClr val="dk1"/>
              </a:solidFill>
              <a:latin typeface="Verdana"/>
              <a:ea typeface="Verdana"/>
              <a:cs typeface="Verdana"/>
              <a:sym typeface="Verdana"/>
            </a:endParaRPr>
          </a:p>
          <a:p>
            <a:pPr algn="r" rtl="1"/>
            <a:endParaRPr sz="4000">
              <a:solidFill>
                <a:schemeClr val="dk1"/>
              </a:solidFill>
              <a:latin typeface="Verdana"/>
              <a:ea typeface="Verdana"/>
              <a:cs typeface="Verdana"/>
              <a:sym typeface="Verdana"/>
            </a:endParaRPr>
          </a:p>
        </p:txBody>
      </p:sp>
      <p:pic>
        <p:nvPicPr>
          <p:cNvPr id="753" name="Google Shape;753;p108">
            <a:hlinkClick r:id="rId3"/>
          </p:cNvPr>
          <p:cNvPicPr preferRelativeResize="0"/>
          <p:nvPr/>
        </p:nvPicPr>
        <p:blipFill rotWithShape="1">
          <a:blip r:embed="rId4">
            <a:alphaModFix/>
          </a:blip>
          <a:srcRect/>
          <a:stretch/>
        </p:blipFill>
        <p:spPr>
          <a:xfrm>
            <a:off x="1693751" y="1441733"/>
            <a:ext cx="1401800" cy="140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9"/>
          <p:cNvSpPr txBox="1"/>
          <p:nvPr/>
        </p:nvSpPr>
        <p:spPr>
          <a:xfrm>
            <a:off x="805200" y="4601233"/>
            <a:ext cx="10801200" cy="1477287"/>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000" b="1">
                <a:solidFill>
                  <a:schemeClr val="dk1"/>
                </a:solidFill>
                <a:latin typeface="Verdana"/>
                <a:ea typeface="Verdana"/>
                <a:cs typeface="Verdana"/>
                <a:sym typeface="Verdana"/>
              </a:rPr>
              <a:t>ما هي الصعوبات والتحديات التي لا تزال أمام الصحف الالكترونية؟</a:t>
            </a:r>
            <a:endParaRPr sz="4000" b="1">
              <a:solidFill>
                <a:schemeClr val="dk1"/>
              </a:solidFill>
              <a:latin typeface="Verdana"/>
              <a:ea typeface="Verdana"/>
              <a:cs typeface="Verdana"/>
              <a:sym typeface="Verdana"/>
            </a:endParaRPr>
          </a:p>
        </p:txBody>
      </p:sp>
      <p:sp>
        <p:nvSpPr>
          <p:cNvPr id="759" name="Google Shape;759;p109"/>
          <p:cNvSpPr/>
          <p:nvPr/>
        </p:nvSpPr>
        <p:spPr>
          <a:xfrm>
            <a:off x="3756167" y="2228452"/>
            <a:ext cx="4800533" cy="21882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667" b="1">
                <a:solidFill>
                  <a:schemeClr val="dk1"/>
                </a:solidFill>
                <a:latin typeface="Verdana"/>
                <a:ea typeface="Verdana"/>
                <a:cs typeface="Verdana"/>
                <a:sym typeface="Verdana"/>
              </a:rPr>
              <a:t>في رأيك؟!، ناقش مع زميلك</a:t>
            </a:r>
            <a:endParaRPr sz="4667">
              <a:latin typeface="Verdana"/>
              <a:ea typeface="Verdana"/>
              <a:cs typeface="Verdana"/>
              <a:sym typeface="Verdana"/>
            </a:endParaRPr>
          </a:p>
        </p:txBody>
      </p:sp>
      <p:sp>
        <p:nvSpPr>
          <p:cNvPr id="760" name="Google Shape;760;p109"/>
          <p:cNvSpPr/>
          <p:nvPr/>
        </p:nvSpPr>
        <p:spPr>
          <a:xfrm>
            <a:off x="0" y="1"/>
            <a:ext cx="12192000" cy="2138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listen then Discuss with your classmate</a:t>
            </a:r>
            <a:endParaRPr sz="3893" b="1">
              <a:solidFill>
                <a:schemeClr val="dk1"/>
              </a:solidFill>
            </a:endParaRPr>
          </a:p>
          <a:p>
            <a:pPr algn="ctr"/>
            <a:r>
              <a:rPr lang="ar" sz="3893" b="1">
                <a:solidFill>
                  <a:schemeClr val="dk1"/>
                </a:solidFill>
              </a:rPr>
              <a:t>   نقاش و حوار </a:t>
            </a:r>
            <a:endParaRPr sz="1200"/>
          </a:p>
        </p:txBody>
      </p:sp>
      <p:pic>
        <p:nvPicPr>
          <p:cNvPr id="761" name="Google Shape;761;p109">
            <a:hlinkClick r:id="rId3"/>
          </p:cNvPr>
          <p:cNvPicPr preferRelativeResize="0"/>
          <p:nvPr/>
        </p:nvPicPr>
        <p:blipFill rotWithShape="1">
          <a:blip r:embed="rId4">
            <a:alphaModFix/>
          </a:blip>
          <a:srcRect/>
          <a:stretch/>
        </p:blipFill>
        <p:spPr>
          <a:xfrm>
            <a:off x="7924933" y="1011933"/>
            <a:ext cx="836000" cy="836000"/>
          </a:xfrm>
          <a:prstGeom prst="rect">
            <a:avLst/>
          </a:prstGeom>
          <a:noFill/>
          <a:ln>
            <a:noFill/>
          </a:ln>
        </p:spPr>
      </p:pic>
      <p:pic>
        <p:nvPicPr>
          <p:cNvPr id="762" name="Google Shape;762;p109">
            <a:hlinkClick r:id="rId5"/>
          </p:cNvPr>
          <p:cNvPicPr preferRelativeResize="0"/>
          <p:nvPr/>
        </p:nvPicPr>
        <p:blipFill rotWithShape="1">
          <a:blip r:embed="rId4">
            <a:alphaModFix/>
          </a:blip>
          <a:srcRect/>
          <a:stretch/>
        </p:blipFill>
        <p:spPr>
          <a:xfrm>
            <a:off x="4151801" y="1036985"/>
            <a:ext cx="785900" cy="78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2"/>
          <p:cNvSpPr txBox="1"/>
          <p:nvPr/>
        </p:nvSpPr>
        <p:spPr>
          <a:xfrm>
            <a:off x="22600" y="1735800"/>
            <a:ext cx="12146800" cy="2339061"/>
          </a:xfrm>
          <a:prstGeom prst="rect">
            <a:avLst/>
          </a:prstGeom>
          <a:gradFill>
            <a:gsLst>
              <a:gs pos="0">
                <a:srgbClr val="DCECD5"/>
              </a:gs>
              <a:gs pos="100000">
                <a:srgbClr val="93BC81"/>
              </a:gs>
            </a:gsLst>
            <a:lin ang="5400012" scaled="0"/>
          </a:gradFill>
          <a:ln>
            <a:noFill/>
          </a:ln>
        </p:spPr>
        <p:txBody>
          <a:bodyPr spcFirstLastPara="1" wrap="square" lIns="121900" tIns="121900" rIns="121900" bIns="121900" anchor="t" anchorCtr="0">
            <a:spAutoFit/>
          </a:bodyPr>
          <a:lstStyle/>
          <a:p>
            <a:pPr algn="ctr"/>
            <a:r>
              <a:rPr lang="ar" sz="6800" b="1">
                <a:solidFill>
                  <a:schemeClr val="dk1"/>
                </a:solidFill>
              </a:rPr>
              <a:t>Advanced students lessons, and </a:t>
            </a:r>
            <a:r>
              <a:rPr lang="ar" sz="6800" b="1" u="sng">
                <a:solidFill>
                  <a:schemeClr val="dk1"/>
                </a:solidFill>
                <a:hlinkClick r:id="rId3">
                  <a:extLst>
                    <a:ext uri="{A12FA001-AC4F-418D-AE19-62706E023703}">
                      <ahyp:hlinkClr xmlns:ahyp="http://schemas.microsoft.com/office/drawing/2018/hyperlinkcolor" val="tx"/>
                    </a:ext>
                  </a:extLst>
                </a:hlinkClick>
              </a:rPr>
              <a:t>Unit plan</a:t>
            </a:r>
            <a:endParaRPr sz="6800" b="1">
              <a:solidFill>
                <a:schemeClr val="dk1"/>
              </a:solidFill>
            </a:endParaRPr>
          </a:p>
        </p:txBody>
      </p:sp>
      <p:sp>
        <p:nvSpPr>
          <p:cNvPr id="611" name="Google Shape;611;p92"/>
          <p:cNvSpPr txBox="1"/>
          <p:nvPr/>
        </p:nvSpPr>
        <p:spPr>
          <a:xfrm>
            <a:off x="8415000" y="4174533"/>
            <a:ext cx="2210800" cy="615513"/>
          </a:xfrm>
          <a:prstGeom prst="rect">
            <a:avLst/>
          </a:prstGeom>
          <a:noFill/>
          <a:ln>
            <a:noFill/>
          </a:ln>
        </p:spPr>
        <p:txBody>
          <a:bodyPr spcFirstLastPara="1" wrap="square" lIns="121900" tIns="121900" rIns="121900" bIns="121900" anchor="t" anchorCtr="0">
            <a:sp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10"/>
          <p:cNvSpPr txBox="1"/>
          <p:nvPr/>
        </p:nvSpPr>
        <p:spPr>
          <a:xfrm>
            <a:off x="367900" y="1872401"/>
            <a:ext cx="11507600" cy="5452093"/>
          </a:xfrm>
          <a:prstGeom prst="rect">
            <a:avLst/>
          </a:prstGeom>
          <a:noFill/>
          <a:ln>
            <a:noFill/>
          </a:ln>
        </p:spPr>
        <p:txBody>
          <a:bodyPr spcFirstLastPara="1" wrap="square" lIns="121900" tIns="121900" rIns="121900" bIns="121900" anchor="t" anchorCtr="0">
            <a:spAutoFit/>
          </a:bodyPr>
          <a:lstStyle/>
          <a:p>
            <a:pPr algn="r" rtl="1"/>
            <a:r>
              <a:rPr lang="ar" sz="3333">
                <a:solidFill>
                  <a:schemeClr val="dk1"/>
                </a:solidFill>
                <a:latin typeface="Verdana"/>
                <a:ea typeface="Verdana"/>
                <a:cs typeface="Verdana"/>
                <a:sym typeface="Verdana"/>
              </a:rPr>
              <a:t> تعاني أغلب الصحف الالكترونية من صعوبات: مالية تتعلق في التمويل. و غياب التخطيط، وعدم وضوح الرؤية المتعلقة بالمستقبل لهذا النوع من الإعلام. وعدم وجود عائد مادي لدى أغلب هذه الصحف كما هو الحال في الصحف الورقية عن طريق الاعلانات. وعدم خضوعها للرقابة في ظل غياب القوانين الخاصة بها.  عدم وجود تراخيص ممنوحة لهذه الصحف حتى يمكن السيطرة عليها ومحاسبتها في حال حدوث تجاوزات. </a:t>
            </a:r>
            <a:endParaRPr sz="3333">
              <a:solidFill>
                <a:schemeClr val="dk1"/>
              </a:solidFill>
              <a:latin typeface="Verdana"/>
              <a:ea typeface="Verdana"/>
              <a:cs typeface="Verdana"/>
              <a:sym typeface="Verdana"/>
            </a:endParaRPr>
          </a:p>
          <a:p>
            <a:pPr algn="r" rtl="1"/>
            <a:r>
              <a:rPr lang="ar" sz="3333">
                <a:solidFill>
                  <a:schemeClr val="dk1"/>
                </a:solidFill>
                <a:latin typeface="Verdana"/>
                <a:ea typeface="Verdana"/>
                <a:cs typeface="Verdana"/>
                <a:sym typeface="Verdana"/>
              </a:rPr>
              <a:t>  كما أن الكثير من الصحف باتت مصدرا للشائعات والأخبار المثيرة عن الصحة وغيرها من الموضوعات. كما لا توجد نقابات مهنية للصحفيين.  ولا يتم السماح لهم بالانضمام لنقابات الصحفيين التي تنظم عملهم وتحفظ حقوقهم. </a:t>
            </a:r>
            <a:endParaRPr sz="3333">
              <a:solidFill>
                <a:schemeClr val="dk1"/>
              </a:solidFill>
              <a:latin typeface="Verdana"/>
              <a:ea typeface="Verdana"/>
              <a:cs typeface="Verdana"/>
              <a:sym typeface="Verdana"/>
            </a:endParaRPr>
          </a:p>
          <a:p>
            <a:pPr algn="r" rtl="1">
              <a:lnSpc>
                <a:spcPct val="115000"/>
              </a:lnSpc>
            </a:pPr>
            <a:endParaRPr sz="3333">
              <a:solidFill>
                <a:schemeClr val="dk1"/>
              </a:solidFill>
              <a:latin typeface="Verdana"/>
              <a:ea typeface="Verdana"/>
              <a:cs typeface="Verdana"/>
              <a:sym typeface="Verdana"/>
            </a:endParaRPr>
          </a:p>
        </p:txBody>
      </p:sp>
      <p:sp>
        <p:nvSpPr>
          <p:cNvPr id="768" name="Google Shape;768;p110"/>
          <p:cNvSpPr/>
          <p:nvPr/>
        </p:nvSpPr>
        <p:spPr>
          <a:xfrm>
            <a:off x="367901" y="280234"/>
            <a:ext cx="4053500" cy="1217533"/>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3893" b="1">
                <a:solidFill>
                  <a:schemeClr val="dk1"/>
                </a:solidFill>
              </a:rPr>
              <a:t>Comprehensive Reading</a:t>
            </a:r>
            <a:endParaRPr sz="1200"/>
          </a:p>
        </p:txBody>
      </p:sp>
      <p:sp>
        <p:nvSpPr>
          <p:cNvPr id="769" name="Google Shape;769;p110"/>
          <p:cNvSpPr txBox="1"/>
          <p:nvPr/>
        </p:nvSpPr>
        <p:spPr>
          <a:xfrm>
            <a:off x="5301433" y="0"/>
            <a:ext cx="4000000" cy="615513"/>
          </a:xfrm>
          <a:prstGeom prst="rect">
            <a:avLst/>
          </a:prstGeom>
          <a:noFill/>
          <a:ln>
            <a:noFill/>
          </a:ln>
        </p:spPr>
        <p:txBody>
          <a:bodyPr spcFirstLastPara="1" wrap="square" lIns="121900" tIns="121900" rIns="121900" bIns="121900" anchor="t" anchorCtr="0">
            <a:spAutoFit/>
          </a:bodyPr>
          <a:lstStyle/>
          <a:p>
            <a:pPr algn="r" rtl="1"/>
            <a:endParaRPr sz="2400"/>
          </a:p>
        </p:txBody>
      </p:sp>
      <p:sp>
        <p:nvSpPr>
          <p:cNvPr id="770" name="Google Shape;770;p110"/>
          <p:cNvSpPr txBox="1"/>
          <p:nvPr/>
        </p:nvSpPr>
        <p:spPr>
          <a:xfrm>
            <a:off x="0" y="5893600"/>
            <a:ext cx="658000" cy="964391"/>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667">
                <a:solidFill>
                  <a:schemeClr val="dk1"/>
                </a:solidFill>
                <a:latin typeface="Verdana"/>
                <a:ea typeface="Verdana"/>
                <a:cs typeface="Verdana"/>
                <a:sym typeface="Verdana"/>
              </a:rPr>
              <a:t>٥</a:t>
            </a:r>
            <a:endParaRPr sz="2400"/>
          </a:p>
        </p:txBody>
      </p:sp>
      <p:sp>
        <p:nvSpPr>
          <p:cNvPr id="771" name="Google Shape;771;p110"/>
          <p:cNvSpPr txBox="1"/>
          <p:nvPr/>
        </p:nvSpPr>
        <p:spPr>
          <a:xfrm>
            <a:off x="4658367" y="232201"/>
            <a:ext cx="7128800" cy="1313268"/>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3467" b="1">
                <a:solidFill>
                  <a:schemeClr val="dk1"/>
                </a:solidFill>
                <a:latin typeface="Verdana"/>
                <a:ea typeface="Verdana"/>
                <a:cs typeface="Verdana"/>
                <a:sym typeface="Verdana"/>
              </a:rPr>
              <a:t>الصعوبات والتحديات التي لا تزال أمام الصحف الالكترونية</a:t>
            </a:r>
            <a:endParaRPr sz="3467" b="1">
              <a:solidFill>
                <a:schemeClr val="dk1"/>
              </a:solidFill>
              <a:latin typeface="Verdana"/>
              <a:ea typeface="Verdana"/>
              <a:cs typeface="Verdana"/>
              <a:sym typeface="Verdana"/>
            </a:endParaRPr>
          </a:p>
        </p:txBody>
      </p:sp>
      <p:pic>
        <p:nvPicPr>
          <p:cNvPr id="772" name="Google Shape;772;p110">
            <a:hlinkClick r:id="rId3"/>
          </p:cNvPr>
          <p:cNvPicPr preferRelativeResize="0"/>
          <p:nvPr/>
        </p:nvPicPr>
        <p:blipFill rotWithShape="1">
          <a:blip r:embed="rId4">
            <a:alphaModFix/>
          </a:blip>
          <a:srcRect/>
          <a:stretch/>
        </p:blipFill>
        <p:spPr>
          <a:xfrm>
            <a:off x="11506767" y="1262800"/>
            <a:ext cx="609600" cy="609600"/>
          </a:xfrm>
          <a:prstGeom prst="rect">
            <a:avLst/>
          </a:prstGeom>
          <a:noFill/>
          <a:ln>
            <a:noFill/>
          </a:ln>
        </p:spPr>
      </p:pic>
      <p:pic>
        <p:nvPicPr>
          <p:cNvPr id="773" name="Google Shape;773;p110">
            <a:hlinkClick r:id="rId5"/>
          </p:cNvPr>
          <p:cNvPicPr preferRelativeResize="0"/>
          <p:nvPr/>
        </p:nvPicPr>
        <p:blipFill rotWithShape="1">
          <a:blip r:embed="rId4">
            <a:alphaModFix/>
          </a:blip>
          <a:srcRect/>
          <a:stretch/>
        </p:blipFill>
        <p:spPr>
          <a:xfrm>
            <a:off x="7317967" y="4525567"/>
            <a:ext cx="609600" cy="60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11"/>
          <p:cNvSpPr txBox="1"/>
          <p:nvPr/>
        </p:nvSpPr>
        <p:spPr>
          <a:xfrm>
            <a:off x="0" y="2587600"/>
            <a:ext cx="12192000" cy="1928821"/>
          </a:xfrm>
          <a:prstGeom prst="rect">
            <a:avLst/>
          </a:prstGeom>
          <a:solidFill>
            <a:srgbClr val="B6D7A8"/>
          </a:solidFill>
          <a:ln>
            <a:noFill/>
          </a:ln>
        </p:spPr>
        <p:txBody>
          <a:bodyPr spcFirstLastPara="1" wrap="square" lIns="121900" tIns="121900" rIns="121900" bIns="121900" anchor="t" anchorCtr="0">
            <a:spAutoFit/>
          </a:bodyPr>
          <a:lstStyle/>
          <a:p>
            <a:pPr algn="ctr"/>
            <a:r>
              <a:rPr lang="ar" sz="5467"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Arabic Reading Examples for Advanced level  ACTFL</a:t>
            </a:r>
            <a:endParaRPr sz="5467">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12"/>
          <p:cNvSpPr txBox="1"/>
          <p:nvPr/>
        </p:nvSpPr>
        <p:spPr>
          <a:xfrm>
            <a:off x="170633" y="1110733"/>
            <a:ext cx="6021200" cy="4760943"/>
          </a:xfrm>
          <a:prstGeom prst="rect">
            <a:avLst/>
          </a:prstGeom>
          <a:noFill/>
          <a:ln>
            <a:noFill/>
          </a:ln>
        </p:spPr>
        <p:txBody>
          <a:bodyPr spcFirstLastPara="1" wrap="square" lIns="121900" tIns="121900" rIns="121900" bIns="121900" anchor="t" anchorCtr="0">
            <a:spAutoFit/>
          </a:bodyPr>
          <a:lstStyle/>
          <a:p>
            <a:pPr marL="609585" indent="-474121">
              <a:buClr>
                <a:srgbClr val="222222"/>
              </a:buClr>
              <a:buSzPts val="2000"/>
              <a:buFont typeface="Times New Roman"/>
              <a:buAutoNum type="arabicPeriod"/>
            </a:pPr>
            <a:r>
              <a:rPr lang="ar" sz="2667">
                <a:solidFill>
                  <a:srgbClr val="222222"/>
                </a:solidFill>
                <a:latin typeface="Times New Roman"/>
                <a:ea typeface="Times New Roman"/>
                <a:cs typeface="Times New Roman"/>
                <a:sym typeface="Times New Roman"/>
              </a:rPr>
              <a:t>Create benchmark tests for a unit you will teach.</a:t>
            </a:r>
            <a:endParaRPr sz="2667">
              <a:solidFill>
                <a:srgbClr val="222222"/>
              </a:solidFill>
              <a:latin typeface="Times New Roman"/>
              <a:ea typeface="Times New Roman"/>
              <a:cs typeface="Times New Roman"/>
              <a:sym typeface="Times New Roman"/>
            </a:endParaRPr>
          </a:p>
          <a:p>
            <a:pPr marL="609585" indent="-474121">
              <a:buClr>
                <a:srgbClr val="222222"/>
              </a:buClr>
              <a:buSzPts val="2000"/>
              <a:buFont typeface="Times New Roman"/>
              <a:buAutoNum type="arabicPeriod"/>
            </a:pPr>
            <a:r>
              <a:rPr lang="ar" sz="2667">
                <a:solidFill>
                  <a:srgbClr val="222222"/>
                </a:solidFill>
                <a:latin typeface="Times New Roman"/>
                <a:ea typeface="Times New Roman"/>
                <a:cs typeface="Times New Roman"/>
                <a:sym typeface="Times New Roman"/>
              </a:rPr>
              <a:t>Use can-do statements to create plans to match students levels.</a:t>
            </a:r>
            <a:endParaRPr sz="2667">
              <a:solidFill>
                <a:srgbClr val="222222"/>
              </a:solidFill>
              <a:latin typeface="Times New Roman"/>
              <a:ea typeface="Times New Roman"/>
              <a:cs typeface="Times New Roman"/>
              <a:sym typeface="Times New Roman"/>
            </a:endParaRPr>
          </a:p>
          <a:p>
            <a:pPr marL="609585" indent="-474121">
              <a:buClr>
                <a:srgbClr val="222222"/>
              </a:buClr>
              <a:buSzPts val="2000"/>
              <a:buFont typeface="Times New Roman"/>
              <a:buAutoNum type="arabicPeriod"/>
            </a:pPr>
            <a:r>
              <a:rPr lang="ar" sz="2667">
                <a:solidFill>
                  <a:srgbClr val="222222"/>
                </a:solidFill>
                <a:latin typeface="Times New Roman"/>
                <a:ea typeface="Times New Roman"/>
                <a:cs typeface="Times New Roman"/>
                <a:sym typeface="Times New Roman"/>
              </a:rPr>
              <a:t>Choose material that supports the unit plan you designed. </a:t>
            </a:r>
            <a:endParaRPr sz="2667">
              <a:solidFill>
                <a:srgbClr val="222222"/>
              </a:solidFill>
              <a:latin typeface="Times New Roman"/>
              <a:ea typeface="Times New Roman"/>
              <a:cs typeface="Times New Roman"/>
              <a:sym typeface="Times New Roman"/>
            </a:endParaRPr>
          </a:p>
          <a:p>
            <a:pPr marL="609585" indent="-474121">
              <a:buClr>
                <a:srgbClr val="222222"/>
              </a:buClr>
              <a:buSzPts val="2000"/>
              <a:buFont typeface="Times New Roman"/>
              <a:buAutoNum type="arabicPeriod"/>
            </a:pPr>
            <a:r>
              <a:rPr lang="ar" sz="2667">
                <a:solidFill>
                  <a:srgbClr val="222222"/>
                </a:solidFill>
                <a:latin typeface="Times New Roman"/>
                <a:ea typeface="Times New Roman"/>
                <a:cs typeface="Times New Roman"/>
                <a:sym typeface="Times New Roman"/>
              </a:rPr>
              <a:t>Create rubrics to evaluate student learning.</a:t>
            </a:r>
            <a:endParaRPr sz="2667">
              <a:solidFill>
                <a:srgbClr val="222222"/>
              </a:solidFill>
              <a:latin typeface="Times New Roman"/>
              <a:ea typeface="Times New Roman"/>
              <a:cs typeface="Times New Roman"/>
              <a:sym typeface="Times New Roman"/>
            </a:endParaRPr>
          </a:p>
          <a:p>
            <a:pPr marL="609585" indent="-474121">
              <a:buClr>
                <a:srgbClr val="222222"/>
              </a:buClr>
              <a:buSzPts val="2000"/>
              <a:buFont typeface="Times New Roman"/>
              <a:buAutoNum type="arabicPeriod"/>
            </a:pPr>
            <a:r>
              <a:rPr lang="ar" sz="2667">
                <a:solidFill>
                  <a:srgbClr val="222222"/>
                </a:solidFill>
                <a:latin typeface="Times New Roman"/>
                <a:ea typeface="Times New Roman"/>
                <a:cs typeface="Times New Roman"/>
                <a:sym typeface="Times New Roman"/>
              </a:rPr>
              <a:t>Administer the same benchmark test you created in the beginning to assess student proficiency level. </a:t>
            </a:r>
            <a:endParaRPr sz="2667">
              <a:solidFill>
                <a:srgbClr val="222222"/>
              </a:solidFill>
              <a:latin typeface="Times New Roman"/>
              <a:ea typeface="Times New Roman"/>
              <a:cs typeface="Times New Roman"/>
              <a:sym typeface="Times New Roman"/>
            </a:endParaRPr>
          </a:p>
        </p:txBody>
      </p:sp>
      <p:sp>
        <p:nvSpPr>
          <p:cNvPr id="784" name="Google Shape;784;p112"/>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b="1">
                <a:solidFill>
                  <a:srgbClr val="222222"/>
                </a:solidFill>
                <a:latin typeface="Times New Roman"/>
                <a:ea typeface="Times New Roman"/>
                <a:cs typeface="Times New Roman"/>
                <a:sym typeface="Times New Roman"/>
              </a:rPr>
              <a:t>How to Create Complete Units</a:t>
            </a:r>
            <a:endParaRPr sz="4667" b="1"/>
          </a:p>
        </p:txBody>
      </p:sp>
      <p:sp>
        <p:nvSpPr>
          <p:cNvPr id="785" name="Google Shape;785;p112"/>
          <p:cNvSpPr txBox="1"/>
          <p:nvPr/>
        </p:nvSpPr>
        <p:spPr>
          <a:xfrm>
            <a:off x="5967433" y="1217134"/>
            <a:ext cx="5675600" cy="4555053"/>
          </a:xfrm>
          <a:prstGeom prst="rect">
            <a:avLst/>
          </a:prstGeom>
          <a:noFill/>
          <a:ln>
            <a:noFill/>
          </a:ln>
        </p:spPr>
        <p:txBody>
          <a:bodyPr spcFirstLastPara="1" wrap="square" lIns="121900" tIns="121900" rIns="121900" bIns="121900" anchor="t" anchorCtr="0">
            <a:spAutoFit/>
          </a:bodyPr>
          <a:lstStyle/>
          <a:p>
            <a:pPr algn="r" rtl="1"/>
            <a:r>
              <a:rPr lang="ar" sz="2800">
                <a:solidFill>
                  <a:schemeClr val="dk1"/>
                </a:solidFill>
                <a:latin typeface="Times New Roman"/>
                <a:ea typeface="Times New Roman"/>
                <a:cs typeface="Times New Roman"/>
                <a:sym typeface="Times New Roman"/>
              </a:rPr>
              <a:t>١. قم بإنشاء اختبار معياري للوحدة التي ستدرسها.</a:t>
            </a:r>
            <a:endParaRPr sz="2800">
              <a:solidFill>
                <a:schemeClr val="dk1"/>
              </a:solidFill>
              <a:latin typeface="Times New Roman"/>
              <a:ea typeface="Times New Roman"/>
              <a:cs typeface="Times New Roman"/>
              <a:sym typeface="Times New Roman"/>
            </a:endParaRPr>
          </a:p>
          <a:p>
            <a:pPr algn="r" rtl="1"/>
            <a:r>
              <a:rPr lang="ar" sz="2800">
                <a:solidFill>
                  <a:schemeClr val="dk1"/>
                </a:solidFill>
                <a:latin typeface="Times New Roman"/>
                <a:ea typeface="Times New Roman"/>
                <a:cs typeface="Times New Roman"/>
                <a:sym typeface="Times New Roman"/>
              </a:rPr>
              <a:t>٢. استخدم عبارات can-do لإنشاء خطة متكاملة لوحدة تتناسب مع مستوى الطلاب.</a:t>
            </a:r>
            <a:endParaRPr sz="2800">
              <a:solidFill>
                <a:schemeClr val="dk1"/>
              </a:solidFill>
              <a:latin typeface="Times New Roman"/>
              <a:ea typeface="Times New Roman"/>
              <a:cs typeface="Times New Roman"/>
              <a:sym typeface="Times New Roman"/>
            </a:endParaRPr>
          </a:p>
          <a:p>
            <a:pPr algn="r" rtl="1"/>
            <a:r>
              <a:rPr lang="ar" sz="2800">
                <a:solidFill>
                  <a:schemeClr val="dk1"/>
                </a:solidFill>
                <a:latin typeface="Times New Roman"/>
                <a:ea typeface="Times New Roman"/>
                <a:cs typeface="Times New Roman"/>
                <a:sym typeface="Times New Roman"/>
              </a:rPr>
              <a:t>٣. اختر المادة  التعليمية التي تتناغم مع  خطة الوحدة التي صممتها مسبقا.</a:t>
            </a:r>
            <a:endParaRPr sz="2800">
              <a:solidFill>
                <a:schemeClr val="dk1"/>
              </a:solidFill>
              <a:latin typeface="Times New Roman"/>
              <a:ea typeface="Times New Roman"/>
              <a:cs typeface="Times New Roman"/>
              <a:sym typeface="Times New Roman"/>
            </a:endParaRPr>
          </a:p>
          <a:p>
            <a:pPr algn="r" rtl="1"/>
            <a:r>
              <a:rPr lang="ar" sz="2800">
                <a:solidFill>
                  <a:schemeClr val="dk1"/>
                </a:solidFill>
                <a:latin typeface="Times New Roman"/>
                <a:ea typeface="Times New Roman"/>
                <a:cs typeface="Times New Roman"/>
                <a:sym typeface="Times New Roman"/>
              </a:rPr>
              <a:t>٤. قم بإنشاء المعيار التقيمي لتحصيل الطلاب الاكاديمي.</a:t>
            </a:r>
            <a:endParaRPr sz="2800">
              <a:solidFill>
                <a:schemeClr val="dk1"/>
              </a:solidFill>
              <a:latin typeface="Times New Roman"/>
              <a:ea typeface="Times New Roman"/>
              <a:cs typeface="Times New Roman"/>
              <a:sym typeface="Times New Roman"/>
            </a:endParaRPr>
          </a:p>
          <a:p>
            <a:pPr algn="r" rtl="1"/>
            <a:r>
              <a:rPr lang="ar" sz="2800">
                <a:solidFill>
                  <a:schemeClr val="dk1"/>
                </a:solidFill>
                <a:latin typeface="Times New Roman"/>
                <a:ea typeface="Times New Roman"/>
                <a:cs typeface="Times New Roman"/>
                <a:sym typeface="Times New Roman"/>
              </a:rPr>
              <a:t>٥. قم بإجراء نفس الاختبار المعياري الذي قمت بإنشائه في البداية لتقييم مستوى كفاءة الطلاب.</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13"/>
          <p:cNvSpPr txBox="1"/>
          <p:nvPr/>
        </p:nvSpPr>
        <p:spPr>
          <a:xfrm>
            <a:off x="0" y="2774767"/>
            <a:ext cx="12192000" cy="1292621"/>
          </a:xfrm>
          <a:prstGeom prst="rect">
            <a:avLst/>
          </a:prstGeom>
          <a:solidFill>
            <a:srgbClr val="B4A7D6"/>
          </a:solidFill>
          <a:ln>
            <a:noFill/>
          </a:ln>
        </p:spPr>
        <p:txBody>
          <a:bodyPr spcFirstLastPara="1" wrap="square" lIns="121900" tIns="121900" rIns="121900" bIns="121900" anchor="t" anchorCtr="0">
            <a:spAutoFit/>
          </a:bodyPr>
          <a:lstStyle/>
          <a:p>
            <a:pPr algn="ctr"/>
            <a:r>
              <a:rPr lang="ar" sz="6800"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مهارتي الاستماع و القراءة لجميع المستويات</a:t>
            </a:r>
            <a:endParaRPr sz="68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4"/>
          <p:cNvSpPr txBox="1"/>
          <p:nvPr/>
        </p:nvSpPr>
        <p:spPr>
          <a:xfrm>
            <a:off x="1516000" y="1541067"/>
            <a:ext cx="9160000" cy="3594400"/>
          </a:xfrm>
          <a:prstGeom prst="rect">
            <a:avLst/>
          </a:prstGeom>
          <a:solidFill>
            <a:srgbClr val="B4A7D6"/>
          </a:solidFill>
          <a:ln>
            <a:noFill/>
          </a:ln>
        </p:spPr>
        <p:txBody>
          <a:bodyPr spcFirstLastPara="1" wrap="square" lIns="121900" tIns="121900" rIns="121900" bIns="121900" anchor="ctr" anchorCtr="0">
            <a:noAutofit/>
          </a:bodyPr>
          <a:lstStyle/>
          <a:p>
            <a:pPr algn="ctr"/>
            <a:endParaRPr sz="6000" b="1">
              <a:latin typeface="Times New Roman"/>
              <a:ea typeface="Times New Roman"/>
              <a:cs typeface="Times New Roman"/>
              <a:sym typeface="Times New Roman"/>
            </a:endParaRPr>
          </a:p>
          <a:p>
            <a:pPr algn="ctr"/>
            <a:r>
              <a:rPr lang="ar" sz="6000" b="1">
                <a:latin typeface="Times New Roman"/>
                <a:ea typeface="Times New Roman"/>
                <a:cs typeface="Times New Roman"/>
                <a:sym typeface="Times New Roman"/>
              </a:rPr>
              <a:t>Session Two</a:t>
            </a:r>
            <a:endParaRPr sz="6000" b="1">
              <a:latin typeface="Times New Roman"/>
              <a:ea typeface="Times New Roman"/>
              <a:cs typeface="Times New Roman"/>
              <a:sym typeface="Times New Roman"/>
            </a:endParaRPr>
          </a:p>
          <a:p>
            <a:pPr algn="ctr"/>
            <a:r>
              <a:rPr lang="ar" sz="6000" b="1">
                <a:solidFill>
                  <a:srgbClr val="222222"/>
                </a:solidFill>
                <a:latin typeface="Times New Roman"/>
                <a:ea typeface="Times New Roman"/>
                <a:cs typeface="Times New Roman"/>
                <a:sym typeface="Times New Roman"/>
              </a:rPr>
              <a:t>Benchmark Test</a:t>
            </a:r>
            <a:endParaRPr sz="6000" b="1">
              <a:solidFill>
                <a:schemeClr val="dk1"/>
              </a:solidFill>
              <a:latin typeface="Times New Roman"/>
              <a:ea typeface="Times New Roman"/>
              <a:cs typeface="Times New Roman"/>
              <a:sym typeface="Times New Roman"/>
            </a:endParaRPr>
          </a:p>
          <a:p>
            <a:pPr algn="ctr"/>
            <a:endParaRPr sz="6000" b="1">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15"/>
          <p:cNvSpPr txBox="1"/>
          <p:nvPr/>
        </p:nvSpPr>
        <p:spPr>
          <a:xfrm>
            <a:off x="456800" y="791800"/>
            <a:ext cx="5130000" cy="5274400"/>
          </a:xfrm>
          <a:prstGeom prst="rect">
            <a:avLst/>
          </a:prstGeom>
          <a:solidFill>
            <a:srgbClr val="FCE5CD"/>
          </a:solidFill>
          <a:ln>
            <a:noFill/>
          </a:ln>
        </p:spPr>
        <p:txBody>
          <a:bodyPr spcFirstLastPara="1" wrap="square" lIns="264000" tIns="120000" rIns="121900" bIns="121900" anchor="t" anchorCtr="0">
            <a:noAutofit/>
          </a:bodyPr>
          <a:lstStyle/>
          <a:p>
            <a:pPr algn="ctr"/>
            <a:r>
              <a:rPr lang="ar" sz="4667">
                <a:latin typeface="Times New Roman"/>
                <a:ea typeface="Times New Roman"/>
                <a:cs typeface="Times New Roman"/>
                <a:sym typeface="Times New Roman"/>
              </a:rPr>
              <a:t>Old </a:t>
            </a:r>
            <a:endParaRPr sz="4667">
              <a:latin typeface="Times New Roman"/>
              <a:ea typeface="Times New Roman"/>
              <a:cs typeface="Times New Roman"/>
              <a:sym typeface="Times New Roman"/>
            </a:endParaRPr>
          </a:p>
          <a:p>
            <a:pPr algn="ctr"/>
            <a:r>
              <a:rPr lang="ar" sz="4667">
                <a:latin typeface="Times New Roman"/>
                <a:ea typeface="Times New Roman"/>
                <a:cs typeface="Times New Roman"/>
                <a:sym typeface="Times New Roman"/>
              </a:rPr>
              <a:t>Language                         </a:t>
            </a:r>
            <a:r>
              <a:rPr lang="ar" sz="4667">
                <a:solidFill>
                  <a:schemeClr val="dk1"/>
                </a:solidFill>
                <a:latin typeface="Times New Roman"/>
                <a:ea typeface="Times New Roman"/>
                <a:cs typeface="Times New Roman"/>
                <a:sym typeface="Times New Roman"/>
              </a:rPr>
              <a:t>                                   </a:t>
            </a:r>
            <a:endParaRPr sz="4667">
              <a:latin typeface="Times New Roman"/>
              <a:ea typeface="Times New Roman"/>
              <a:cs typeface="Times New Roman"/>
              <a:sym typeface="Times New Roman"/>
            </a:endParaRPr>
          </a:p>
          <a:p>
            <a:pPr algn="ctr"/>
            <a:r>
              <a:rPr lang="ar" sz="4667">
                <a:latin typeface="Times New Roman"/>
                <a:ea typeface="Times New Roman"/>
                <a:cs typeface="Times New Roman"/>
                <a:sym typeface="Times New Roman"/>
              </a:rPr>
              <a:t>Domains are four:</a:t>
            </a:r>
            <a:endParaRPr sz="4667">
              <a:latin typeface="Times New Roman"/>
              <a:ea typeface="Times New Roman"/>
              <a:cs typeface="Times New Roman"/>
              <a:sym typeface="Times New Roman"/>
            </a:endParaRPr>
          </a:p>
          <a:p>
            <a:pPr marL="609585" indent="-601118">
              <a:buSzPts val="3500"/>
              <a:buFont typeface="Times New Roman"/>
              <a:buAutoNum type="arabicPeriod"/>
            </a:pPr>
            <a:r>
              <a:rPr lang="ar" sz="4667">
                <a:latin typeface="Times New Roman"/>
                <a:ea typeface="Times New Roman"/>
                <a:cs typeface="Times New Roman"/>
                <a:sym typeface="Times New Roman"/>
              </a:rPr>
              <a:t>Listening</a:t>
            </a:r>
            <a:endParaRPr sz="4667">
              <a:latin typeface="Times New Roman"/>
              <a:ea typeface="Times New Roman"/>
              <a:cs typeface="Times New Roman"/>
              <a:sym typeface="Times New Roman"/>
            </a:endParaRPr>
          </a:p>
          <a:p>
            <a:pPr marL="609585" indent="-601118">
              <a:buSzPts val="3500"/>
              <a:buFont typeface="Times New Roman"/>
              <a:buAutoNum type="arabicPeriod"/>
            </a:pPr>
            <a:r>
              <a:rPr lang="ar" sz="4667">
                <a:latin typeface="Times New Roman"/>
                <a:ea typeface="Times New Roman"/>
                <a:cs typeface="Times New Roman"/>
                <a:sym typeface="Times New Roman"/>
              </a:rPr>
              <a:t>Reading</a:t>
            </a:r>
            <a:endParaRPr sz="4667">
              <a:latin typeface="Times New Roman"/>
              <a:ea typeface="Times New Roman"/>
              <a:cs typeface="Times New Roman"/>
              <a:sym typeface="Times New Roman"/>
            </a:endParaRPr>
          </a:p>
          <a:p>
            <a:pPr marL="609585" indent="-601118">
              <a:buSzPts val="3500"/>
              <a:buFont typeface="Times New Roman"/>
              <a:buAutoNum type="arabicPeriod"/>
            </a:pPr>
            <a:r>
              <a:rPr lang="ar" sz="4667">
                <a:latin typeface="Times New Roman"/>
                <a:ea typeface="Times New Roman"/>
                <a:cs typeface="Times New Roman"/>
                <a:sym typeface="Times New Roman"/>
              </a:rPr>
              <a:t>Speaking</a:t>
            </a:r>
            <a:endParaRPr sz="4667">
              <a:latin typeface="Times New Roman"/>
              <a:ea typeface="Times New Roman"/>
              <a:cs typeface="Times New Roman"/>
              <a:sym typeface="Times New Roman"/>
            </a:endParaRPr>
          </a:p>
          <a:p>
            <a:pPr marL="609585" indent="-601118">
              <a:buSzPts val="3500"/>
              <a:buFont typeface="Times New Roman"/>
              <a:buAutoNum type="arabicPeriod"/>
            </a:pPr>
            <a:r>
              <a:rPr lang="ar" sz="4667">
                <a:latin typeface="Times New Roman"/>
                <a:ea typeface="Times New Roman"/>
                <a:cs typeface="Times New Roman"/>
                <a:sym typeface="Times New Roman"/>
              </a:rPr>
              <a:t>Writing                      </a:t>
            </a:r>
            <a:endParaRPr sz="4667">
              <a:latin typeface="Times New Roman"/>
              <a:ea typeface="Times New Roman"/>
              <a:cs typeface="Times New Roman"/>
              <a:sym typeface="Times New Roman"/>
            </a:endParaRPr>
          </a:p>
        </p:txBody>
      </p:sp>
      <p:sp>
        <p:nvSpPr>
          <p:cNvPr id="801" name="Google Shape;801;p115"/>
          <p:cNvSpPr txBox="1"/>
          <p:nvPr/>
        </p:nvSpPr>
        <p:spPr>
          <a:xfrm>
            <a:off x="6661067" y="791801"/>
            <a:ext cx="4976000" cy="5273647"/>
          </a:xfrm>
          <a:prstGeom prst="rect">
            <a:avLst/>
          </a:prstGeom>
          <a:solidFill>
            <a:srgbClr val="FFF2CC"/>
          </a:solidFill>
          <a:ln>
            <a:noFill/>
          </a:ln>
        </p:spPr>
        <p:txBody>
          <a:bodyPr spcFirstLastPara="1" wrap="square" lIns="264000" tIns="121900" rIns="121900" bIns="121900" anchor="t" anchorCtr="0">
            <a:spAutoFit/>
          </a:bodyPr>
          <a:lstStyle/>
          <a:p>
            <a:pPr algn="ctr"/>
            <a:r>
              <a:rPr lang="ar" sz="4667">
                <a:solidFill>
                  <a:schemeClr val="dk1"/>
                </a:solidFill>
                <a:latin typeface="Times New Roman"/>
                <a:ea typeface="Times New Roman"/>
                <a:cs typeface="Times New Roman"/>
                <a:sym typeface="Times New Roman"/>
              </a:rPr>
              <a:t>New                                      Domains of                           Communication are three:</a:t>
            </a:r>
            <a:endParaRPr sz="4667">
              <a:solidFill>
                <a:schemeClr val="dk1"/>
              </a:solidFill>
              <a:latin typeface="Times New Roman"/>
              <a:ea typeface="Times New Roman"/>
              <a:cs typeface="Times New Roman"/>
              <a:sym typeface="Times New Roman"/>
            </a:endParaRPr>
          </a:p>
          <a:p>
            <a:pPr marL="609585" indent="-601118">
              <a:buClr>
                <a:schemeClr val="dk1"/>
              </a:buClr>
              <a:buSzPts val="3500"/>
              <a:buFont typeface="Times New Roman"/>
              <a:buAutoNum type="arabicPeriod"/>
            </a:pPr>
            <a:r>
              <a:rPr lang="ar" sz="4667">
                <a:solidFill>
                  <a:schemeClr val="dk1"/>
                </a:solidFill>
                <a:latin typeface="Times New Roman"/>
                <a:ea typeface="Times New Roman"/>
                <a:cs typeface="Times New Roman"/>
                <a:sym typeface="Times New Roman"/>
              </a:rPr>
              <a:t>Interpretive</a:t>
            </a:r>
            <a:endParaRPr sz="4667">
              <a:solidFill>
                <a:schemeClr val="dk1"/>
              </a:solidFill>
              <a:latin typeface="Times New Roman"/>
              <a:ea typeface="Times New Roman"/>
              <a:cs typeface="Times New Roman"/>
              <a:sym typeface="Times New Roman"/>
            </a:endParaRPr>
          </a:p>
          <a:p>
            <a:pPr marL="609585" indent="-601118">
              <a:buClr>
                <a:schemeClr val="dk1"/>
              </a:buClr>
              <a:buSzPts val="3500"/>
              <a:buFont typeface="Times New Roman"/>
              <a:buAutoNum type="arabicPeriod"/>
            </a:pPr>
            <a:r>
              <a:rPr lang="ar" sz="4667">
                <a:solidFill>
                  <a:schemeClr val="dk1"/>
                </a:solidFill>
                <a:latin typeface="Times New Roman"/>
                <a:ea typeface="Times New Roman"/>
                <a:cs typeface="Times New Roman"/>
                <a:sym typeface="Times New Roman"/>
              </a:rPr>
              <a:t>Interpersonal</a:t>
            </a:r>
            <a:endParaRPr sz="4667">
              <a:solidFill>
                <a:schemeClr val="dk1"/>
              </a:solidFill>
              <a:latin typeface="Times New Roman"/>
              <a:ea typeface="Times New Roman"/>
              <a:cs typeface="Times New Roman"/>
              <a:sym typeface="Times New Roman"/>
            </a:endParaRPr>
          </a:p>
          <a:p>
            <a:pPr marL="609585" indent="-601118">
              <a:buClr>
                <a:schemeClr val="dk1"/>
              </a:buClr>
              <a:buSzPts val="3500"/>
              <a:buFont typeface="Times New Roman"/>
              <a:buAutoNum type="arabicPeriod"/>
            </a:pPr>
            <a:r>
              <a:rPr lang="ar" sz="4667">
                <a:solidFill>
                  <a:schemeClr val="dk1"/>
                </a:solidFill>
                <a:latin typeface="Times New Roman"/>
                <a:ea typeface="Times New Roman"/>
                <a:cs typeface="Times New Roman"/>
                <a:sym typeface="Times New Roman"/>
              </a:rPr>
              <a:t>Presentational</a:t>
            </a:r>
            <a:endParaRPr sz="4667">
              <a:solidFill>
                <a:schemeClr val="dk1"/>
              </a:solidFill>
              <a:latin typeface="Times New Roman"/>
              <a:ea typeface="Times New Roman"/>
              <a:cs typeface="Times New Roman"/>
              <a:sym typeface="Times New Roman"/>
            </a:endParaRPr>
          </a:p>
        </p:txBody>
      </p:sp>
      <p:sp>
        <p:nvSpPr>
          <p:cNvPr id="802" name="Google Shape;802;p115"/>
          <p:cNvSpPr/>
          <p:nvPr/>
        </p:nvSpPr>
        <p:spPr>
          <a:xfrm>
            <a:off x="4952000" y="2985600"/>
            <a:ext cx="2288000" cy="886800"/>
          </a:xfrm>
          <a:prstGeom prst="rightArrow">
            <a:avLst>
              <a:gd name="adj1" fmla="val 50000"/>
              <a:gd name="adj2" fmla="val 50000"/>
            </a:avLst>
          </a:prstGeom>
          <a:solidFill>
            <a:srgbClr val="8E7CC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16"/>
          <p:cNvSpPr txBox="1"/>
          <p:nvPr/>
        </p:nvSpPr>
        <p:spPr>
          <a:xfrm>
            <a:off x="473733" y="1375234"/>
            <a:ext cx="6926000" cy="1784872"/>
          </a:xfrm>
          <a:prstGeom prst="rect">
            <a:avLst/>
          </a:prstGeom>
          <a:noFill/>
          <a:ln>
            <a:noFill/>
          </a:ln>
        </p:spPr>
        <p:txBody>
          <a:bodyPr spcFirstLastPara="1" wrap="square" lIns="121900" tIns="121900" rIns="121900" bIns="121900" anchor="t" anchorCtr="0">
            <a:spAutoFit/>
          </a:bodyPr>
          <a:lstStyle/>
          <a:p>
            <a:pPr marL="609585" indent="-516454">
              <a:buSzPts val="2500"/>
              <a:buFont typeface="Times New Roman"/>
              <a:buChar char="❏"/>
            </a:pPr>
            <a:r>
              <a:rPr lang="ar" sz="3333">
                <a:latin typeface="Times New Roman"/>
                <a:ea typeface="Times New Roman"/>
                <a:cs typeface="Times New Roman"/>
                <a:sym typeface="Times New Roman"/>
              </a:rPr>
              <a:t>One way communication </a:t>
            </a:r>
            <a:endParaRPr sz="3333">
              <a:latin typeface="Times New Roman"/>
              <a:ea typeface="Times New Roman"/>
              <a:cs typeface="Times New Roman"/>
              <a:sym typeface="Times New Roman"/>
            </a:endParaRPr>
          </a:p>
          <a:p>
            <a:pPr marL="609585" indent="-516454">
              <a:buSzPts val="2500"/>
              <a:buFont typeface="Times New Roman"/>
              <a:buChar char="❏"/>
            </a:pPr>
            <a:r>
              <a:rPr lang="ar" sz="3333">
                <a:latin typeface="Times New Roman"/>
                <a:ea typeface="Times New Roman"/>
                <a:cs typeface="Times New Roman"/>
                <a:sym typeface="Times New Roman"/>
              </a:rPr>
              <a:t>Listening or Reading</a:t>
            </a:r>
            <a:endParaRPr sz="3333">
              <a:latin typeface="Times New Roman"/>
              <a:ea typeface="Times New Roman"/>
              <a:cs typeface="Times New Roman"/>
              <a:sym typeface="Times New Roman"/>
            </a:endParaRPr>
          </a:p>
          <a:p>
            <a:pPr marL="609585" indent="-516454">
              <a:buSzPts val="2500"/>
              <a:buFont typeface="Times New Roman"/>
              <a:buChar char="❏"/>
            </a:pPr>
            <a:r>
              <a:rPr lang="ar" sz="3333">
                <a:latin typeface="Times New Roman"/>
                <a:ea typeface="Times New Roman"/>
                <a:cs typeface="Times New Roman"/>
                <a:sym typeface="Times New Roman"/>
              </a:rPr>
              <a:t>Goal:  Comprehension</a:t>
            </a:r>
            <a:endParaRPr sz="3333">
              <a:latin typeface="Times New Roman"/>
              <a:ea typeface="Times New Roman"/>
              <a:cs typeface="Times New Roman"/>
              <a:sym typeface="Times New Roman"/>
            </a:endParaRPr>
          </a:p>
        </p:txBody>
      </p:sp>
      <p:sp>
        <p:nvSpPr>
          <p:cNvPr id="808" name="Google Shape;808;p116"/>
          <p:cNvSpPr txBox="1"/>
          <p:nvPr/>
        </p:nvSpPr>
        <p:spPr>
          <a:xfrm>
            <a:off x="7823433" y="974801"/>
            <a:ext cx="3682400" cy="861734"/>
          </a:xfrm>
          <a:prstGeom prst="rect">
            <a:avLst/>
          </a:prstGeom>
          <a:noFill/>
          <a:ln>
            <a:noFill/>
          </a:ln>
        </p:spPr>
        <p:txBody>
          <a:bodyPr spcFirstLastPara="1" wrap="square" lIns="121900" tIns="121900" rIns="121900" bIns="121900" anchor="t" anchorCtr="0">
            <a:spAutoFit/>
          </a:bodyPr>
          <a:lstStyle/>
          <a:p>
            <a:endParaRPr sz="4000" b="1"/>
          </a:p>
        </p:txBody>
      </p:sp>
      <p:sp>
        <p:nvSpPr>
          <p:cNvPr id="809" name="Google Shape;809;p116"/>
          <p:cNvSpPr txBox="1"/>
          <p:nvPr/>
        </p:nvSpPr>
        <p:spPr>
          <a:xfrm>
            <a:off x="523800" y="4905101"/>
            <a:ext cx="11144400" cy="1271974"/>
          </a:xfrm>
          <a:prstGeom prst="rect">
            <a:avLst/>
          </a:prstGeom>
          <a:noFill/>
          <a:ln>
            <a:noFill/>
          </a:ln>
        </p:spPr>
        <p:txBody>
          <a:bodyPr spcFirstLastPara="1" wrap="square" lIns="121900" tIns="121900" rIns="121900" bIns="121900" anchor="t" anchorCtr="0">
            <a:spAutoFit/>
          </a:bodyPr>
          <a:lstStyle/>
          <a:p>
            <a:r>
              <a:rPr lang="ar" sz="3333">
                <a:solidFill>
                  <a:schemeClr val="dk1"/>
                </a:solidFill>
                <a:latin typeface="Times New Roman"/>
                <a:ea typeface="Times New Roman"/>
                <a:cs typeface="Times New Roman"/>
                <a:sym typeface="Times New Roman"/>
              </a:rPr>
              <a:t>View a short video about Interpretive mode and then fill in blank graphic organizer or match. </a:t>
            </a:r>
            <a:endParaRPr sz="3333">
              <a:latin typeface="Times New Roman"/>
              <a:ea typeface="Times New Roman"/>
              <a:cs typeface="Times New Roman"/>
              <a:sym typeface="Times New Roman"/>
            </a:endParaRPr>
          </a:p>
        </p:txBody>
      </p:sp>
      <p:sp>
        <p:nvSpPr>
          <p:cNvPr id="810" name="Google Shape;810;p116"/>
          <p:cNvSpPr txBox="1"/>
          <p:nvPr/>
        </p:nvSpPr>
        <p:spPr>
          <a:xfrm>
            <a:off x="0"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000">
                <a:solidFill>
                  <a:schemeClr val="dk1"/>
                </a:solidFill>
                <a:latin typeface="Times New Roman"/>
                <a:ea typeface="Times New Roman"/>
                <a:cs typeface="Times New Roman"/>
                <a:sym typeface="Times New Roman"/>
              </a:rPr>
              <a:t>Interpretive Mode of Communication </a:t>
            </a:r>
            <a:endParaRPr sz="4000">
              <a:solidFill>
                <a:schemeClr val="dk1"/>
              </a:solidFill>
              <a:latin typeface="Times New Roman"/>
              <a:ea typeface="Times New Roman"/>
              <a:cs typeface="Times New Roman"/>
              <a:sym typeface="Times New Roman"/>
            </a:endParaRPr>
          </a:p>
          <a:p>
            <a:pPr algn="ctr"/>
            <a:r>
              <a:rPr lang="ar" sz="4000">
                <a:solidFill>
                  <a:schemeClr val="dk1"/>
                </a:solidFill>
                <a:latin typeface="Times New Roman"/>
                <a:ea typeface="Times New Roman"/>
                <a:cs typeface="Times New Roman"/>
                <a:sym typeface="Times New Roman"/>
              </a:rPr>
              <a:t>  </a:t>
            </a:r>
            <a:r>
              <a:rPr lang="ar" sz="4000" b="1">
                <a:solidFill>
                  <a:schemeClr val="dk1"/>
                </a:solidFill>
                <a:latin typeface="Times New Roman"/>
                <a:ea typeface="Times New Roman"/>
                <a:cs typeface="Times New Roman"/>
                <a:sym typeface="Times New Roman"/>
              </a:rPr>
              <a:t>تفسيري غير تفاعلي</a:t>
            </a:r>
            <a:endParaRPr sz="4000">
              <a:solidFill>
                <a:schemeClr val="dk1"/>
              </a:solidFill>
              <a:latin typeface="Times New Roman"/>
              <a:ea typeface="Times New Roman"/>
              <a:cs typeface="Times New Roman"/>
              <a:sym typeface="Times New Roman"/>
            </a:endParaRPr>
          </a:p>
        </p:txBody>
      </p:sp>
      <p:sp>
        <p:nvSpPr>
          <p:cNvPr id="811" name="Google Shape;811;p116"/>
          <p:cNvSpPr txBox="1"/>
          <p:nvPr/>
        </p:nvSpPr>
        <p:spPr>
          <a:xfrm>
            <a:off x="0" y="3075329"/>
            <a:ext cx="12192000" cy="1477600"/>
          </a:xfrm>
          <a:prstGeom prst="rect">
            <a:avLst/>
          </a:prstGeom>
          <a:solidFill>
            <a:srgbClr val="B4A7D6"/>
          </a:solidFill>
          <a:ln>
            <a:noFill/>
          </a:ln>
        </p:spPr>
        <p:txBody>
          <a:bodyPr spcFirstLastPara="1" wrap="square" lIns="121900" tIns="121900" rIns="121900" bIns="121900" anchor="ctr" anchorCtr="0">
            <a:noAutofit/>
          </a:bodyPr>
          <a:lstStyle/>
          <a:p>
            <a:pPr algn="ctr"/>
            <a:r>
              <a:rPr lang="ar" sz="4000">
                <a:solidFill>
                  <a:schemeClr val="dk1"/>
                </a:solidFill>
                <a:latin typeface="Times New Roman"/>
                <a:ea typeface="Times New Roman"/>
                <a:cs typeface="Times New Roman"/>
                <a:sym typeface="Times New Roman"/>
              </a:rPr>
              <a:t>Examples of Interpretive Performance Task</a:t>
            </a:r>
            <a:endParaRPr sz="4000" b="1">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17"/>
          <p:cNvSpPr txBox="1"/>
          <p:nvPr/>
        </p:nvSpPr>
        <p:spPr>
          <a:xfrm>
            <a:off x="208000" y="1818000"/>
            <a:ext cx="11776000" cy="3221675"/>
          </a:xfrm>
          <a:prstGeom prst="rect">
            <a:avLst/>
          </a:prstGeom>
          <a:noFill/>
          <a:ln>
            <a:noFill/>
          </a:ln>
        </p:spPr>
        <p:txBody>
          <a:bodyPr spcFirstLastPara="1" wrap="square" lIns="121900" tIns="121900" rIns="121900" bIns="121900" anchor="t" anchorCtr="0">
            <a:spAutoFit/>
          </a:bodyPr>
          <a:lstStyle/>
          <a:p>
            <a:pPr marL="609585" indent="-550320">
              <a:buClr>
                <a:schemeClr val="dk1"/>
              </a:buClr>
              <a:buSzPts val="2900"/>
              <a:buFont typeface="Times New Roman"/>
              <a:buChar char="❏"/>
            </a:pPr>
            <a:r>
              <a:rPr lang="ar" sz="3867">
                <a:solidFill>
                  <a:schemeClr val="dk1"/>
                </a:solidFill>
                <a:latin typeface="Times New Roman"/>
                <a:ea typeface="Times New Roman"/>
                <a:cs typeface="Times New Roman"/>
                <a:sym typeface="Times New Roman"/>
              </a:rPr>
              <a:t>Two-way communication</a:t>
            </a:r>
            <a:endParaRPr sz="3867">
              <a:solidFill>
                <a:schemeClr val="dk1"/>
              </a:solidFill>
              <a:latin typeface="Times New Roman"/>
              <a:ea typeface="Times New Roman"/>
              <a:cs typeface="Times New Roman"/>
              <a:sym typeface="Times New Roman"/>
            </a:endParaRPr>
          </a:p>
          <a:p>
            <a:pPr marL="609585" indent="-550320">
              <a:buClr>
                <a:schemeClr val="dk1"/>
              </a:buClr>
              <a:buSzPts val="2900"/>
              <a:buFont typeface="Times New Roman"/>
              <a:buChar char="❏"/>
            </a:pPr>
            <a:r>
              <a:rPr lang="ar" sz="3867">
                <a:solidFill>
                  <a:schemeClr val="dk1"/>
                </a:solidFill>
                <a:latin typeface="Times New Roman"/>
                <a:ea typeface="Times New Roman"/>
                <a:cs typeface="Times New Roman"/>
                <a:sym typeface="Times New Roman"/>
              </a:rPr>
              <a:t>On-demand</a:t>
            </a:r>
            <a:endParaRPr sz="3867">
              <a:solidFill>
                <a:schemeClr val="dk1"/>
              </a:solidFill>
              <a:latin typeface="Times New Roman"/>
              <a:ea typeface="Times New Roman"/>
              <a:cs typeface="Times New Roman"/>
              <a:sym typeface="Times New Roman"/>
            </a:endParaRPr>
          </a:p>
          <a:p>
            <a:pPr marL="609585" indent="-550320">
              <a:buClr>
                <a:schemeClr val="dk1"/>
              </a:buClr>
              <a:buSzPts val="2900"/>
              <a:buFont typeface="Times New Roman"/>
              <a:buChar char="❏"/>
            </a:pPr>
            <a:r>
              <a:rPr lang="ar" sz="3867">
                <a:solidFill>
                  <a:schemeClr val="dk1"/>
                </a:solidFill>
                <a:latin typeface="Times New Roman"/>
                <a:ea typeface="Times New Roman"/>
                <a:cs typeface="Times New Roman"/>
                <a:sym typeface="Times New Roman"/>
              </a:rPr>
              <a:t>Spontaneous and unrehearsed</a:t>
            </a:r>
            <a:endParaRPr sz="3867">
              <a:solidFill>
                <a:schemeClr val="dk1"/>
              </a:solidFill>
              <a:latin typeface="Times New Roman"/>
              <a:ea typeface="Times New Roman"/>
              <a:cs typeface="Times New Roman"/>
              <a:sym typeface="Times New Roman"/>
            </a:endParaRPr>
          </a:p>
          <a:p>
            <a:pPr marL="609585" indent="-550320">
              <a:buClr>
                <a:schemeClr val="dk1"/>
              </a:buClr>
              <a:buSzPts val="2900"/>
              <a:buFont typeface="Times New Roman"/>
              <a:buChar char="❏"/>
            </a:pPr>
            <a:r>
              <a:rPr lang="ar" sz="3867">
                <a:solidFill>
                  <a:schemeClr val="dk1"/>
                </a:solidFill>
                <a:latin typeface="Times New Roman"/>
                <a:ea typeface="Times New Roman"/>
                <a:cs typeface="Times New Roman"/>
                <a:sym typeface="Times New Roman"/>
              </a:rPr>
              <a:t>Meaning is negotiated and the end result is not known.</a:t>
            </a:r>
            <a:endParaRPr sz="3867">
              <a:solidFill>
                <a:schemeClr val="dk1"/>
              </a:solidFill>
              <a:latin typeface="Times New Roman"/>
              <a:ea typeface="Times New Roman"/>
              <a:cs typeface="Times New Roman"/>
              <a:sym typeface="Times New Roman"/>
            </a:endParaRPr>
          </a:p>
          <a:p>
            <a:pPr marL="609585" indent="-550320">
              <a:buClr>
                <a:schemeClr val="dk1"/>
              </a:buClr>
              <a:buSzPts val="2900"/>
              <a:buFont typeface="Times New Roman"/>
              <a:buChar char="❏"/>
            </a:pPr>
            <a:r>
              <a:rPr lang="ar" sz="3867">
                <a:solidFill>
                  <a:schemeClr val="dk1"/>
                </a:solidFill>
                <a:latin typeface="Times New Roman"/>
                <a:ea typeface="Times New Roman"/>
                <a:cs typeface="Times New Roman"/>
                <a:sym typeface="Times New Roman"/>
              </a:rPr>
              <a:t>The message is more important than the accuracy. </a:t>
            </a:r>
            <a:endParaRPr sz="3867">
              <a:solidFill>
                <a:schemeClr val="dk1"/>
              </a:solidFill>
              <a:latin typeface="Times New Roman"/>
              <a:ea typeface="Times New Roman"/>
              <a:cs typeface="Times New Roman"/>
              <a:sym typeface="Times New Roman"/>
            </a:endParaRPr>
          </a:p>
        </p:txBody>
      </p:sp>
      <p:sp>
        <p:nvSpPr>
          <p:cNvPr id="817" name="Google Shape;817;p117"/>
          <p:cNvSpPr txBox="1"/>
          <p:nvPr/>
        </p:nvSpPr>
        <p:spPr>
          <a:xfrm>
            <a:off x="0"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000">
                <a:solidFill>
                  <a:schemeClr val="dk1"/>
                </a:solidFill>
                <a:latin typeface="Times New Roman"/>
                <a:ea typeface="Times New Roman"/>
                <a:cs typeface="Times New Roman"/>
                <a:sym typeface="Times New Roman"/>
              </a:rPr>
              <a:t>Interpersonal Mode of Communication</a:t>
            </a:r>
            <a:endParaRPr sz="4000">
              <a:solidFill>
                <a:schemeClr val="dk1"/>
              </a:solidFill>
              <a:latin typeface="Times New Roman"/>
              <a:ea typeface="Times New Roman"/>
              <a:cs typeface="Times New Roman"/>
              <a:sym typeface="Times New Roman"/>
            </a:endParaRPr>
          </a:p>
          <a:p>
            <a:pPr algn="ctr"/>
            <a:r>
              <a:rPr lang="ar" sz="4000">
                <a:solidFill>
                  <a:schemeClr val="dk1"/>
                </a:solidFill>
                <a:latin typeface="Times New Roman"/>
                <a:ea typeface="Times New Roman"/>
                <a:cs typeface="Times New Roman"/>
                <a:sym typeface="Times New Roman"/>
              </a:rPr>
              <a:t>   </a:t>
            </a:r>
            <a:r>
              <a:rPr lang="ar" sz="4000" b="1">
                <a:solidFill>
                  <a:schemeClr val="dk1"/>
                </a:solidFill>
                <a:latin typeface="Times New Roman"/>
                <a:ea typeface="Times New Roman"/>
                <a:cs typeface="Times New Roman"/>
                <a:sym typeface="Times New Roman"/>
              </a:rPr>
              <a:t>تواصل حواري تفاعلي</a:t>
            </a:r>
            <a:endParaRPr sz="40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18"/>
          <p:cNvSpPr txBox="1"/>
          <p:nvPr/>
        </p:nvSpPr>
        <p:spPr>
          <a:xfrm>
            <a:off x="208000" y="1349501"/>
            <a:ext cx="11776000" cy="4862253"/>
          </a:xfrm>
          <a:prstGeom prst="rect">
            <a:avLst/>
          </a:prstGeom>
          <a:noFill/>
          <a:ln>
            <a:noFill/>
          </a:ln>
        </p:spPr>
        <p:txBody>
          <a:bodyPr spcFirstLastPara="1" wrap="square" lIns="121900" tIns="121900" rIns="121900" bIns="121900" anchor="t" anchorCtr="0">
            <a:spAutoFit/>
          </a:bodyPr>
          <a:lstStyle/>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Describe a travel destination and compare it to the destination your partner selected.</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Decide the advantages and disadvantages of traveling to each destination.</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Show your partner a picture of a family or country celebration, or a holiday, and talk about it. </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Find the similarities and differences between the food and activities in the way each family celebrates the holiday.</a:t>
            </a:r>
            <a:endParaRPr sz="3333">
              <a:solidFill>
                <a:schemeClr val="dk1"/>
              </a:solidFill>
              <a:latin typeface="Times New Roman"/>
              <a:ea typeface="Times New Roman"/>
              <a:cs typeface="Times New Roman"/>
              <a:sym typeface="Times New Roman"/>
            </a:endParaRPr>
          </a:p>
          <a:p>
            <a:pPr marL="609585"/>
            <a:endParaRPr sz="3333">
              <a:solidFill>
                <a:schemeClr val="dk1"/>
              </a:solidFill>
              <a:latin typeface="Times New Roman"/>
              <a:ea typeface="Times New Roman"/>
              <a:cs typeface="Times New Roman"/>
              <a:sym typeface="Times New Roman"/>
            </a:endParaRPr>
          </a:p>
        </p:txBody>
      </p:sp>
      <p:sp>
        <p:nvSpPr>
          <p:cNvPr id="823" name="Google Shape;823;p118"/>
          <p:cNvSpPr txBox="1"/>
          <p:nvPr/>
        </p:nvSpPr>
        <p:spPr>
          <a:xfrm>
            <a:off x="0" y="1"/>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000">
                <a:solidFill>
                  <a:schemeClr val="dk1"/>
                </a:solidFill>
                <a:latin typeface="Times New Roman"/>
                <a:ea typeface="Times New Roman"/>
                <a:cs typeface="Times New Roman"/>
                <a:sym typeface="Times New Roman"/>
              </a:rPr>
              <a:t>Examples of Interpersonal performance task</a:t>
            </a:r>
            <a:endParaRPr sz="4000">
              <a:solidFill>
                <a:schemeClr val="dk1"/>
              </a:solidFill>
              <a:latin typeface="Times New Roman"/>
              <a:ea typeface="Times New Roman"/>
              <a:cs typeface="Times New Roman"/>
              <a:sym typeface="Times New Roman"/>
            </a:endParaRPr>
          </a:p>
          <a:p>
            <a:pPr algn="ctr"/>
            <a:r>
              <a:rPr lang="ar" sz="4000" b="1">
                <a:solidFill>
                  <a:schemeClr val="dk1"/>
                </a:solidFill>
                <a:latin typeface="Times New Roman"/>
                <a:ea typeface="Times New Roman"/>
                <a:cs typeface="Times New Roman"/>
                <a:sym typeface="Times New Roman"/>
              </a:rPr>
              <a:t>تواصل حواري تفاعلي</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19"/>
          <p:cNvSpPr txBox="1"/>
          <p:nvPr/>
        </p:nvSpPr>
        <p:spPr>
          <a:xfrm>
            <a:off x="-200" y="1436101"/>
            <a:ext cx="12192000" cy="1271974"/>
          </a:xfrm>
          <a:prstGeom prst="rect">
            <a:avLst/>
          </a:prstGeom>
          <a:noFill/>
          <a:ln>
            <a:noFill/>
          </a:ln>
        </p:spPr>
        <p:txBody>
          <a:bodyPr spcFirstLastPara="1" wrap="square" lIns="121900" tIns="121900" rIns="121900" bIns="121900" anchor="t" anchorCtr="0">
            <a:spAutoFit/>
          </a:bodyPr>
          <a:lstStyle/>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One way communication by speaking or writing.</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Ideas and information are rehearsed and polished.</a:t>
            </a:r>
            <a:endParaRPr sz="3333">
              <a:latin typeface="Times New Roman"/>
              <a:ea typeface="Times New Roman"/>
              <a:cs typeface="Times New Roman"/>
              <a:sym typeface="Times New Roman"/>
            </a:endParaRPr>
          </a:p>
        </p:txBody>
      </p:sp>
      <p:sp>
        <p:nvSpPr>
          <p:cNvPr id="829" name="Google Shape;829;p119"/>
          <p:cNvSpPr txBox="1"/>
          <p:nvPr/>
        </p:nvSpPr>
        <p:spPr>
          <a:xfrm>
            <a:off x="0"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000">
                <a:solidFill>
                  <a:schemeClr val="dk1"/>
                </a:solidFill>
                <a:latin typeface="Times New Roman"/>
                <a:ea typeface="Times New Roman"/>
                <a:cs typeface="Times New Roman"/>
                <a:sym typeface="Times New Roman"/>
              </a:rPr>
              <a:t>Presentational Mode of Communication</a:t>
            </a:r>
            <a:endParaRPr sz="4000">
              <a:solidFill>
                <a:schemeClr val="dk1"/>
              </a:solidFill>
              <a:latin typeface="Times New Roman"/>
              <a:ea typeface="Times New Roman"/>
              <a:cs typeface="Times New Roman"/>
              <a:sym typeface="Times New Roman"/>
            </a:endParaRPr>
          </a:p>
          <a:p>
            <a:pPr algn="ctr"/>
            <a:r>
              <a:rPr lang="ar" sz="4000">
                <a:solidFill>
                  <a:schemeClr val="dk1"/>
                </a:solidFill>
                <a:latin typeface="Times New Roman"/>
                <a:ea typeface="Times New Roman"/>
                <a:cs typeface="Times New Roman"/>
                <a:sym typeface="Times New Roman"/>
              </a:rPr>
              <a:t>   </a:t>
            </a:r>
            <a:r>
              <a:rPr lang="ar" sz="4000" b="1">
                <a:solidFill>
                  <a:schemeClr val="dk1"/>
                </a:solidFill>
                <a:latin typeface="Times New Roman"/>
                <a:ea typeface="Times New Roman"/>
                <a:cs typeface="Times New Roman"/>
                <a:sym typeface="Times New Roman"/>
              </a:rPr>
              <a:t>تقديمي غير تفاعلي</a:t>
            </a:r>
            <a:endParaRPr sz="4000">
              <a:solidFill>
                <a:schemeClr val="dk1"/>
              </a:solidFill>
              <a:latin typeface="Times New Roman"/>
              <a:ea typeface="Times New Roman"/>
              <a:cs typeface="Times New Roman"/>
              <a:sym typeface="Times New Roman"/>
            </a:endParaRPr>
          </a:p>
        </p:txBody>
      </p:sp>
      <p:sp>
        <p:nvSpPr>
          <p:cNvPr id="830" name="Google Shape;830;p119"/>
          <p:cNvSpPr txBox="1"/>
          <p:nvPr/>
        </p:nvSpPr>
        <p:spPr>
          <a:xfrm>
            <a:off x="-30600" y="2657467"/>
            <a:ext cx="12253200" cy="861734"/>
          </a:xfrm>
          <a:prstGeom prst="rect">
            <a:avLst/>
          </a:prstGeom>
          <a:solidFill>
            <a:srgbClr val="B4A7D6"/>
          </a:solidFill>
          <a:ln>
            <a:noFill/>
          </a:ln>
        </p:spPr>
        <p:txBody>
          <a:bodyPr spcFirstLastPara="1" wrap="square" lIns="121900" tIns="121900" rIns="121900" bIns="121900" anchor="t" anchorCtr="0">
            <a:spAutoFit/>
          </a:bodyPr>
          <a:lstStyle/>
          <a:p>
            <a:pPr algn="ctr"/>
            <a:r>
              <a:rPr lang="ar" sz="4000">
                <a:solidFill>
                  <a:schemeClr val="dk1"/>
                </a:solidFill>
                <a:latin typeface="Times New Roman"/>
                <a:ea typeface="Times New Roman"/>
                <a:cs typeface="Times New Roman"/>
                <a:sym typeface="Times New Roman"/>
              </a:rPr>
              <a:t>Examples of Presentational Performance Task:</a:t>
            </a:r>
            <a:endParaRPr sz="4000">
              <a:latin typeface="Times New Roman"/>
              <a:ea typeface="Times New Roman"/>
              <a:cs typeface="Times New Roman"/>
              <a:sym typeface="Times New Roman"/>
            </a:endParaRPr>
          </a:p>
        </p:txBody>
      </p:sp>
      <p:sp>
        <p:nvSpPr>
          <p:cNvPr id="831" name="Google Shape;831;p119"/>
          <p:cNvSpPr txBox="1"/>
          <p:nvPr/>
        </p:nvSpPr>
        <p:spPr>
          <a:xfrm>
            <a:off x="0" y="3519467"/>
            <a:ext cx="12069600" cy="3323562"/>
          </a:xfrm>
          <a:prstGeom prst="rect">
            <a:avLst/>
          </a:prstGeom>
          <a:noFill/>
          <a:ln>
            <a:noFill/>
          </a:ln>
        </p:spPr>
        <p:txBody>
          <a:bodyPr spcFirstLastPara="1" wrap="square" lIns="121900" tIns="121900" rIns="121900" bIns="121900" anchor="t" anchorCtr="0">
            <a:spAutoFit/>
          </a:bodyPr>
          <a:lstStyle/>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Create a presentation about a country that was researched describe and why people should visit that country.</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Write a book review.</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Create a poster to encourage students in the school to recycle. </a:t>
            </a:r>
            <a:endParaRPr sz="3333">
              <a:solidFill>
                <a:schemeClr val="dk1"/>
              </a:solidFill>
              <a:latin typeface="Times New Roman"/>
              <a:ea typeface="Times New Roman"/>
              <a:cs typeface="Times New Roman"/>
              <a:sym typeface="Times New Roman"/>
            </a:endParaRPr>
          </a:p>
          <a:p>
            <a:pPr marL="609585" indent="-516454">
              <a:buClr>
                <a:schemeClr val="dk1"/>
              </a:buClr>
              <a:buSzPts val="2500"/>
              <a:buFont typeface="Times New Roman"/>
              <a:buChar char="❏"/>
            </a:pPr>
            <a:r>
              <a:rPr lang="ar" sz="3333">
                <a:solidFill>
                  <a:schemeClr val="dk1"/>
                </a:solidFill>
                <a:latin typeface="Times New Roman"/>
                <a:ea typeface="Times New Roman"/>
                <a:cs typeface="Times New Roman"/>
                <a:sym typeface="Times New Roman"/>
              </a:rPr>
              <a:t>Write an email to a new student in your class to tell him or her about the school, teachers, school activities, and sports. </a:t>
            </a:r>
            <a:endParaRPr sz="3333">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93"/>
          <p:cNvPicPr preferRelativeResize="0"/>
          <p:nvPr/>
        </p:nvPicPr>
        <p:blipFill>
          <a:blip r:embed="rId3">
            <a:alphaModFix/>
          </a:blip>
          <a:stretch>
            <a:fillRect/>
          </a:stretch>
        </p:blipFill>
        <p:spPr>
          <a:xfrm>
            <a:off x="3425617" y="3205467"/>
            <a:ext cx="5764035" cy="3369867"/>
          </a:xfrm>
          <a:prstGeom prst="rect">
            <a:avLst/>
          </a:prstGeom>
          <a:noFill/>
          <a:ln>
            <a:noFill/>
          </a:ln>
        </p:spPr>
      </p:pic>
      <p:sp>
        <p:nvSpPr>
          <p:cNvPr id="617" name="Google Shape;617;p93"/>
          <p:cNvSpPr txBox="1"/>
          <p:nvPr/>
        </p:nvSpPr>
        <p:spPr>
          <a:xfrm>
            <a:off x="3349051" y="1782334"/>
            <a:ext cx="5917200" cy="1355267"/>
          </a:xfrm>
          <a:prstGeom prst="rect">
            <a:avLst/>
          </a:prstGeom>
          <a:noFill/>
          <a:ln>
            <a:noFill/>
          </a:ln>
        </p:spPr>
        <p:txBody>
          <a:bodyPr spcFirstLastPara="1" wrap="square" lIns="121900" tIns="121900" rIns="121900" bIns="121900" anchor="t" anchorCtr="0">
            <a:spAutoFit/>
          </a:bodyPr>
          <a:lstStyle/>
          <a:p>
            <a:pPr algn="ctr" rtl="1">
              <a:lnSpc>
                <a:spcPct val="115000"/>
              </a:lnSpc>
            </a:pPr>
            <a:r>
              <a:rPr lang="ar" sz="6267" b="1">
                <a:solidFill>
                  <a:schemeClr val="dk1"/>
                </a:solidFill>
              </a:rPr>
              <a:t> الصحافة </a:t>
            </a:r>
            <a:r>
              <a:rPr lang="ar" sz="6267" b="1">
                <a:solidFill>
                  <a:schemeClr val="dk1"/>
                </a:solidFill>
                <a:latin typeface="Verdana"/>
                <a:ea typeface="Verdana"/>
                <a:cs typeface="Verdana"/>
                <a:sym typeface="Verdana"/>
              </a:rPr>
              <a:t>الإلكترونية</a:t>
            </a:r>
            <a:endParaRPr sz="6267" b="1">
              <a:solidFill>
                <a:schemeClr val="dk1"/>
              </a:solidFill>
              <a:latin typeface="Verdana"/>
              <a:ea typeface="Verdana"/>
              <a:cs typeface="Verdana"/>
              <a:sym typeface="Verdana"/>
            </a:endParaRPr>
          </a:p>
        </p:txBody>
      </p:sp>
      <p:sp>
        <p:nvSpPr>
          <p:cNvPr id="618" name="Google Shape;618;p93"/>
          <p:cNvSpPr txBox="1"/>
          <p:nvPr/>
        </p:nvSpPr>
        <p:spPr>
          <a:xfrm>
            <a:off x="0" y="0"/>
            <a:ext cx="12146800" cy="964391"/>
          </a:xfrm>
          <a:prstGeom prst="rect">
            <a:avLst/>
          </a:prstGeom>
          <a:solidFill>
            <a:srgbClr val="93C47D"/>
          </a:solidFill>
          <a:ln>
            <a:noFill/>
          </a:ln>
        </p:spPr>
        <p:txBody>
          <a:bodyPr spcFirstLastPara="1" wrap="square" lIns="121900" tIns="121900" rIns="121900" bIns="121900" anchor="t" anchorCtr="0">
            <a:spAutoFit/>
          </a:bodyPr>
          <a:lstStyle/>
          <a:p>
            <a:pPr algn="ctr"/>
            <a:r>
              <a:rPr lang="ar" sz="4667" b="1"/>
              <a:t>Advanced students lessons</a:t>
            </a:r>
            <a:endParaRPr sz="4667"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120"/>
          <p:cNvPicPr preferRelativeResize="0"/>
          <p:nvPr/>
        </p:nvPicPr>
        <p:blipFill>
          <a:blip r:embed="rId3">
            <a:alphaModFix/>
          </a:blip>
          <a:stretch>
            <a:fillRect/>
          </a:stretch>
        </p:blipFill>
        <p:spPr>
          <a:xfrm>
            <a:off x="1088751" y="1"/>
            <a:ext cx="10014484" cy="6857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121"/>
          <p:cNvPicPr preferRelativeResize="0"/>
          <p:nvPr/>
        </p:nvPicPr>
        <p:blipFill>
          <a:blip r:embed="rId3">
            <a:alphaModFix/>
          </a:blip>
          <a:stretch>
            <a:fillRect/>
          </a:stretch>
        </p:blipFill>
        <p:spPr>
          <a:xfrm>
            <a:off x="1281984" y="1579200"/>
            <a:ext cx="9628115" cy="5339701"/>
          </a:xfrm>
          <a:prstGeom prst="rect">
            <a:avLst/>
          </a:prstGeom>
          <a:noFill/>
          <a:ln>
            <a:noFill/>
          </a:ln>
        </p:spPr>
      </p:pic>
      <p:sp>
        <p:nvSpPr>
          <p:cNvPr id="842" name="Google Shape;842;p121"/>
          <p:cNvSpPr txBox="1"/>
          <p:nvPr/>
        </p:nvSpPr>
        <p:spPr>
          <a:xfrm>
            <a:off x="51"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Can-do statements for benchmark test </a:t>
            </a:r>
            <a:endParaRPr sz="4667">
              <a:latin typeface="Times New Roman"/>
              <a:ea typeface="Times New Roman"/>
              <a:cs typeface="Times New Roman"/>
              <a:sym typeface="Times New Roman"/>
            </a:endParaRPr>
          </a:p>
          <a:p>
            <a:pPr algn="ctr"/>
            <a:r>
              <a:rPr lang="ar" sz="3333"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Novice</a:t>
            </a:r>
            <a:r>
              <a:rPr lang="ar" sz="3333">
                <a:latin typeface="Times New Roman"/>
                <a:ea typeface="Times New Roman"/>
                <a:cs typeface="Times New Roman"/>
                <a:sym typeface="Times New Roman"/>
              </a:rPr>
              <a:t> learners</a:t>
            </a:r>
            <a:endParaRPr sz="3333">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122"/>
          <p:cNvPicPr preferRelativeResize="0"/>
          <p:nvPr/>
        </p:nvPicPr>
        <p:blipFill>
          <a:blip r:embed="rId3">
            <a:alphaModFix/>
          </a:blip>
          <a:stretch>
            <a:fillRect/>
          </a:stretch>
        </p:blipFill>
        <p:spPr>
          <a:xfrm>
            <a:off x="1440251" y="1518300"/>
            <a:ext cx="8902567" cy="5339699"/>
          </a:xfrm>
          <a:prstGeom prst="rect">
            <a:avLst/>
          </a:prstGeom>
          <a:noFill/>
          <a:ln>
            <a:noFill/>
          </a:ln>
        </p:spPr>
      </p:pic>
      <p:sp>
        <p:nvSpPr>
          <p:cNvPr id="848" name="Google Shape;848;p122"/>
          <p:cNvSpPr txBox="1"/>
          <p:nvPr/>
        </p:nvSpPr>
        <p:spPr>
          <a:xfrm>
            <a:off x="0"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Can-do statements for benchmark tests</a:t>
            </a:r>
            <a:endParaRPr sz="4667">
              <a:latin typeface="Times New Roman"/>
              <a:ea typeface="Times New Roman"/>
              <a:cs typeface="Times New Roman"/>
              <a:sym typeface="Times New Roman"/>
            </a:endParaRPr>
          </a:p>
          <a:p>
            <a:pPr algn="ctr"/>
            <a:r>
              <a:rPr lang="ar" sz="3333"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Intermediate</a:t>
            </a:r>
            <a:r>
              <a:rPr lang="ar" sz="3333">
                <a:latin typeface="Times New Roman"/>
                <a:ea typeface="Times New Roman"/>
                <a:cs typeface="Times New Roman"/>
                <a:sym typeface="Times New Roman"/>
              </a:rPr>
              <a:t> learners</a:t>
            </a:r>
            <a:endParaRPr sz="3333">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23"/>
          <p:cNvSpPr txBox="1"/>
          <p:nvPr/>
        </p:nvSpPr>
        <p:spPr>
          <a:xfrm>
            <a:off x="0" y="0"/>
            <a:ext cx="12192000" cy="1477287"/>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Can-do statements for benchmark test </a:t>
            </a:r>
            <a:endParaRPr sz="4667">
              <a:latin typeface="Times New Roman"/>
              <a:ea typeface="Times New Roman"/>
              <a:cs typeface="Times New Roman"/>
              <a:sym typeface="Times New Roman"/>
            </a:endParaRPr>
          </a:p>
          <a:p>
            <a:pPr algn="ctr"/>
            <a:r>
              <a:rPr lang="ar" sz="3333" u="sng">
                <a:solidFill>
                  <a:schemeClr val="accent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Advanced</a:t>
            </a:r>
            <a:r>
              <a:rPr lang="ar" sz="3333">
                <a:latin typeface="Times New Roman"/>
                <a:ea typeface="Times New Roman"/>
                <a:cs typeface="Times New Roman"/>
                <a:sym typeface="Times New Roman"/>
              </a:rPr>
              <a:t> learners</a:t>
            </a:r>
            <a:endParaRPr sz="3333">
              <a:latin typeface="Times New Roman"/>
              <a:ea typeface="Times New Roman"/>
              <a:cs typeface="Times New Roman"/>
              <a:sym typeface="Times New Roman"/>
            </a:endParaRPr>
          </a:p>
        </p:txBody>
      </p:sp>
      <p:pic>
        <p:nvPicPr>
          <p:cNvPr id="854" name="Google Shape;854;p123"/>
          <p:cNvPicPr preferRelativeResize="0"/>
          <p:nvPr/>
        </p:nvPicPr>
        <p:blipFill rotWithShape="1">
          <a:blip r:embed="rId4">
            <a:alphaModFix/>
          </a:blip>
          <a:srcRect t="8273" b="4542"/>
          <a:stretch/>
        </p:blipFill>
        <p:spPr>
          <a:xfrm rot="1">
            <a:off x="1711116" y="1630036"/>
            <a:ext cx="8769768" cy="501932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24"/>
          <p:cNvSpPr txBox="1"/>
          <p:nvPr/>
        </p:nvSpPr>
        <p:spPr>
          <a:xfrm>
            <a:off x="0" y="1173434"/>
            <a:ext cx="11484000" cy="4567428"/>
          </a:xfrm>
          <a:prstGeom prst="rect">
            <a:avLst/>
          </a:prstGeom>
          <a:noFill/>
          <a:ln>
            <a:noFill/>
          </a:ln>
        </p:spPr>
        <p:txBody>
          <a:bodyPr spcFirstLastPara="1" wrap="square" lIns="121900" tIns="121900" rIns="121900" bIns="121900" anchor="t" anchorCtr="0">
            <a:spAutoFit/>
          </a:bodyPr>
          <a:lstStyle/>
          <a:p>
            <a:pPr>
              <a:spcBef>
                <a:spcPts val="1867"/>
              </a:spcBef>
            </a:pPr>
            <a:r>
              <a:rPr lang="ar" sz="3333">
                <a:solidFill>
                  <a:schemeClr val="dk1"/>
                </a:solidFill>
                <a:highlight>
                  <a:schemeClr val="lt1"/>
                </a:highlight>
                <a:latin typeface="Times New Roman"/>
                <a:ea typeface="Times New Roman"/>
                <a:cs typeface="Times New Roman"/>
                <a:sym typeface="Times New Roman"/>
              </a:rPr>
              <a:t>Benchmarking is the process of using an evaluation instrument to establish a baseline for instruction.  Benchmark tests are based on the standards and </a:t>
            </a:r>
            <a:r>
              <a:rPr lang="ar" sz="3333">
                <a:solidFill>
                  <a:srgbClr val="4D4D4D"/>
                </a:solidFill>
                <a:highlight>
                  <a:schemeClr val="lt1"/>
                </a:highlight>
                <a:latin typeface="Times New Roman"/>
                <a:ea typeface="Times New Roman"/>
                <a:cs typeface="Times New Roman"/>
                <a:sym typeface="Times New Roman"/>
              </a:rPr>
              <a:t>can be used before or after a unit is taught. </a:t>
            </a:r>
            <a:endParaRPr sz="3333">
              <a:solidFill>
                <a:srgbClr val="4D4D4D"/>
              </a:solidFill>
              <a:highlight>
                <a:schemeClr val="lt1"/>
              </a:highlight>
              <a:latin typeface="Times New Roman"/>
              <a:ea typeface="Times New Roman"/>
              <a:cs typeface="Times New Roman"/>
              <a:sym typeface="Times New Roman"/>
            </a:endParaRPr>
          </a:p>
          <a:p>
            <a:pPr>
              <a:spcBef>
                <a:spcPts val="1867"/>
              </a:spcBef>
            </a:pPr>
            <a:r>
              <a:rPr lang="ar" sz="3333" b="1">
                <a:solidFill>
                  <a:srgbClr val="4D4D4D"/>
                </a:solidFill>
                <a:highlight>
                  <a:srgbClr val="FFFFFF"/>
                </a:highlight>
                <a:latin typeface="Times New Roman"/>
                <a:ea typeface="Times New Roman"/>
                <a:cs typeface="Times New Roman"/>
                <a:sym typeface="Times New Roman"/>
              </a:rPr>
              <a:t>Teachers have to:</a:t>
            </a:r>
            <a:endParaRPr sz="3333" b="1">
              <a:solidFill>
                <a:srgbClr val="4D4D4D"/>
              </a:solidFill>
              <a:highlight>
                <a:srgbClr val="FFFFFF"/>
              </a:highlight>
              <a:latin typeface="Times New Roman"/>
              <a:ea typeface="Times New Roman"/>
              <a:cs typeface="Times New Roman"/>
              <a:sym typeface="Times New Roman"/>
            </a:endParaRPr>
          </a:p>
          <a:p>
            <a:pPr marL="609585" indent="-516454">
              <a:spcBef>
                <a:spcPts val="1867"/>
              </a:spcBef>
              <a:buClr>
                <a:srgbClr val="4D4D4D"/>
              </a:buClr>
              <a:buSzPts val="2500"/>
              <a:buFont typeface="Times New Roman"/>
              <a:buChar char="❏"/>
            </a:pPr>
            <a:r>
              <a:rPr lang="ar" sz="3333">
                <a:solidFill>
                  <a:srgbClr val="4D4D4D"/>
                </a:solidFill>
                <a:highlight>
                  <a:srgbClr val="FFFFFF"/>
                </a:highlight>
                <a:latin typeface="Times New Roman"/>
                <a:ea typeface="Times New Roman"/>
                <a:cs typeface="Times New Roman"/>
                <a:sym typeface="Times New Roman"/>
              </a:rPr>
              <a:t>Do their best to make sure all their students are understanding the information that is being taught, because </a:t>
            </a:r>
            <a:r>
              <a:rPr lang="ar" sz="3333">
                <a:solidFill>
                  <a:srgbClr val="4D4D4D"/>
                </a:solidFill>
                <a:highlight>
                  <a:schemeClr val="lt1"/>
                </a:highlight>
                <a:latin typeface="Times New Roman"/>
                <a:ea typeface="Times New Roman"/>
                <a:cs typeface="Times New Roman"/>
                <a:sym typeface="Times New Roman"/>
              </a:rPr>
              <a:t>no two students perform the same way in school.</a:t>
            </a:r>
            <a:endParaRPr sz="3333">
              <a:solidFill>
                <a:srgbClr val="4D4D4D"/>
              </a:solidFill>
              <a:highlight>
                <a:srgbClr val="FFFFFF"/>
              </a:highlight>
              <a:latin typeface="Times New Roman"/>
              <a:ea typeface="Times New Roman"/>
              <a:cs typeface="Times New Roman"/>
              <a:sym typeface="Times New Roman"/>
            </a:endParaRPr>
          </a:p>
        </p:txBody>
      </p:sp>
      <p:sp>
        <p:nvSpPr>
          <p:cNvPr id="860" name="Google Shape;860;p124"/>
          <p:cNvSpPr txBox="1"/>
          <p:nvPr/>
        </p:nvSpPr>
        <p:spPr>
          <a:xfrm>
            <a:off x="0" y="1"/>
            <a:ext cx="12192000" cy="1834373"/>
          </a:xfrm>
          <a:prstGeom prst="rect">
            <a:avLst/>
          </a:prstGeom>
          <a:solidFill>
            <a:srgbClr val="B4A7D6"/>
          </a:solidFill>
          <a:ln>
            <a:noFill/>
          </a:ln>
        </p:spPr>
        <p:txBody>
          <a:bodyPr spcFirstLastPara="1" wrap="square" lIns="121900" tIns="121900" rIns="121900" bIns="121900" anchor="t" anchorCtr="0">
            <a:spAutoFit/>
          </a:bodyPr>
          <a:lstStyle/>
          <a:p>
            <a:pPr algn="ctr">
              <a:lnSpc>
                <a:spcPct val="114285"/>
              </a:lnSpc>
              <a:spcBef>
                <a:spcPts val="3467"/>
              </a:spcBef>
              <a:spcAft>
                <a:spcPts val="2533"/>
              </a:spcAft>
            </a:pPr>
            <a:r>
              <a:rPr lang="ar" sz="4667">
                <a:latin typeface="Times New Roman"/>
                <a:ea typeface="Times New Roman"/>
                <a:cs typeface="Times New Roman"/>
                <a:sym typeface="Times New Roman"/>
              </a:rPr>
              <a:t>Why do we use </a:t>
            </a:r>
            <a:r>
              <a:rPr lang="ar" sz="4667" u="sng">
                <a:solidFill>
                  <a:schemeClr val="hlink"/>
                </a:solidFill>
                <a:latin typeface="Times New Roman"/>
                <a:ea typeface="Times New Roman"/>
                <a:cs typeface="Times New Roman"/>
                <a:sym typeface="Times New Roman"/>
                <a:hlinkClick r:id="rId3"/>
              </a:rPr>
              <a:t>benchmark tests</a:t>
            </a:r>
            <a:r>
              <a:rPr lang="ar" sz="4667">
                <a:latin typeface="Times New Roman"/>
                <a:ea typeface="Times New Roman"/>
                <a:cs typeface="Times New Roman"/>
                <a:sym typeface="Times New Roman"/>
              </a:rPr>
              <a:t>?</a:t>
            </a:r>
            <a:endParaRPr sz="4667">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25"/>
          <p:cNvSpPr txBox="1"/>
          <p:nvPr/>
        </p:nvSpPr>
        <p:spPr>
          <a:xfrm>
            <a:off x="463067" y="484001"/>
            <a:ext cx="11348400" cy="6131703"/>
          </a:xfrm>
          <a:prstGeom prst="rect">
            <a:avLst/>
          </a:prstGeom>
          <a:noFill/>
          <a:ln>
            <a:noFill/>
          </a:ln>
        </p:spPr>
        <p:txBody>
          <a:bodyPr spcFirstLastPara="1" wrap="square" lIns="121900" tIns="121900" rIns="121900" bIns="121900" anchor="t" anchorCtr="0">
            <a:spAutoFit/>
          </a:bodyPr>
          <a:lstStyle/>
          <a:p>
            <a:pPr marL="609585" indent="-516454">
              <a:spcBef>
                <a:spcPts val="1867"/>
              </a:spcBef>
              <a:buClr>
                <a:srgbClr val="4D4D4D"/>
              </a:buClr>
              <a:buSzPts val="2500"/>
              <a:buFont typeface="Times New Roman"/>
              <a:buChar char="❏"/>
            </a:pPr>
            <a:r>
              <a:rPr lang="ar" sz="3333">
                <a:solidFill>
                  <a:srgbClr val="4D4D4D"/>
                </a:solidFill>
                <a:highlight>
                  <a:schemeClr val="lt1"/>
                </a:highlight>
                <a:latin typeface="Times New Roman"/>
                <a:ea typeface="Times New Roman"/>
                <a:cs typeface="Times New Roman"/>
                <a:sym typeface="Times New Roman"/>
              </a:rPr>
              <a:t>Be able to effectively differentiate their instruction so that all students have an opportunity to meet the same standards, including students with learning disabilities, as well as students who are gifted. </a:t>
            </a:r>
            <a:endParaRPr sz="3333">
              <a:solidFill>
                <a:srgbClr val="4D4D4D"/>
              </a:solidFill>
              <a:highlight>
                <a:schemeClr val="lt1"/>
              </a:highlight>
              <a:latin typeface="Times New Roman"/>
              <a:ea typeface="Times New Roman"/>
              <a:cs typeface="Times New Roman"/>
              <a:sym typeface="Times New Roman"/>
            </a:endParaRPr>
          </a:p>
          <a:p>
            <a:pPr marL="609585" indent="-516454">
              <a:buClr>
                <a:srgbClr val="4D4D4D"/>
              </a:buClr>
              <a:buSzPts val="2500"/>
              <a:buFont typeface="Times New Roman"/>
              <a:buChar char="❏"/>
            </a:pPr>
            <a:r>
              <a:rPr lang="ar" sz="3333">
                <a:solidFill>
                  <a:srgbClr val="4D4D4D"/>
                </a:solidFill>
                <a:highlight>
                  <a:schemeClr val="lt1"/>
                </a:highlight>
                <a:latin typeface="Times New Roman"/>
                <a:ea typeface="Times New Roman"/>
                <a:cs typeface="Times New Roman"/>
                <a:sym typeface="Times New Roman"/>
              </a:rPr>
              <a:t>Use a benchmark test to make that determination to know whether or not their students are performing up to where they need be. </a:t>
            </a:r>
            <a:endParaRPr sz="3333">
              <a:solidFill>
                <a:srgbClr val="4D4D4D"/>
              </a:solidFill>
              <a:highlight>
                <a:schemeClr val="lt1"/>
              </a:highlight>
              <a:latin typeface="Times New Roman"/>
              <a:ea typeface="Times New Roman"/>
              <a:cs typeface="Times New Roman"/>
              <a:sym typeface="Times New Roman"/>
            </a:endParaRPr>
          </a:p>
          <a:p>
            <a:pPr marL="609585" indent="-516454">
              <a:buClr>
                <a:srgbClr val="4D4D4D"/>
              </a:buClr>
              <a:buSzPts val="2500"/>
              <a:buFont typeface="Times New Roman"/>
              <a:buChar char="❏"/>
            </a:pPr>
            <a:r>
              <a:rPr lang="ar" sz="3333">
                <a:solidFill>
                  <a:srgbClr val="4D4D4D"/>
                </a:solidFill>
                <a:highlight>
                  <a:schemeClr val="lt1"/>
                </a:highlight>
                <a:latin typeface="Times New Roman"/>
                <a:ea typeface="Times New Roman"/>
                <a:cs typeface="Times New Roman"/>
                <a:sym typeface="Times New Roman"/>
              </a:rPr>
              <a:t>Learn about what may need to be reviewed with each individual student, especially with students who could benefit from being challenged just a little bit more.</a:t>
            </a:r>
            <a:endParaRPr sz="3333">
              <a:solidFill>
                <a:srgbClr val="4D4D4D"/>
              </a:solidFill>
              <a:highlight>
                <a:schemeClr val="lt1"/>
              </a:highlight>
              <a:latin typeface="Times New Roman"/>
              <a:ea typeface="Times New Roman"/>
              <a:cs typeface="Times New Roman"/>
              <a:sym typeface="Times New Roman"/>
            </a:endParaRPr>
          </a:p>
          <a:p>
            <a:pPr marL="609585" indent="-516454">
              <a:buClr>
                <a:srgbClr val="4D4D4D"/>
              </a:buClr>
              <a:buSzPts val="2500"/>
              <a:buFont typeface="Times New Roman"/>
              <a:buChar char="❏"/>
            </a:pPr>
            <a:r>
              <a:rPr lang="ar" sz="3333">
                <a:solidFill>
                  <a:srgbClr val="4D4D4D"/>
                </a:solidFill>
                <a:highlight>
                  <a:schemeClr val="lt1"/>
                </a:highlight>
                <a:latin typeface="Times New Roman"/>
                <a:ea typeface="Times New Roman"/>
                <a:cs typeface="Times New Roman"/>
                <a:sym typeface="Times New Roman"/>
              </a:rPr>
              <a:t>Understand whether or not their teaching has been effective.</a:t>
            </a:r>
            <a:endParaRPr sz="3333">
              <a:solidFill>
                <a:srgbClr val="4D4D4D"/>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26"/>
          <p:cNvSpPr txBox="1"/>
          <p:nvPr/>
        </p:nvSpPr>
        <p:spPr>
          <a:xfrm>
            <a:off x="501000" y="2733267"/>
            <a:ext cx="11190000" cy="4080116"/>
          </a:xfrm>
          <a:prstGeom prst="rect">
            <a:avLst/>
          </a:prstGeom>
          <a:noFill/>
          <a:ln>
            <a:noFill/>
          </a:ln>
        </p:spPr>
        <p:txBody>
          <a:bodyPr spcFirstLastPara="1" wrap="square" lIns="121900" tIns="121900" rIns="121900" bIns="121900" anchor="t" anchorCtr="0">
            <a:spAutoFit/>
          </a:bodyPr>
          <a:lstStyle/>
          <a:p>
            <a:pPr marL="609585" indent="-516454">
              <a:buClr>
                <a:srgbClr val="4D4D4D"/>
              </a:buClr>
              <a:buSzPts val="2500"/>
              <a:buFont typeface="Times New Roman"/>
              <a:buChar char="❏"/>
            </a:pPr>
            <a:r>
              <a:rPr lang="ar" sz="3333">
                <a:solidFill>
                  <a:srgbClr val="4D4D4D"/>
                </a:solidFill>
                <a:highlight>
                  <a:srgbClr val="FFFFFF"/>
                </a:highlight>
                <a:latin typeface="Times New Roman"/>
                <a:ea typeface="Times New Roman"/>
                <a:cs typeface="Times New Roman"/>
                <a:sym typeface="Times New Roman"/>
              </a:rPr>
              <a:t>Keep students on track for success.</a:t>
            </a:r>
            <a:endParaRPr sz="3333">
              <a:solidFill>
                <a:srgbClr val="4D4D4D"/>
              </a:solidFill>
              <a:highlight>
                <a:srgbClr val="FFFFFF"/>
              </a:highlight>
              <a:latin typeface="Times New Roman"/>
              <a:ea typeface="Times New Roman"/>
              <a:cs typeface="Times New Roman"/>
              <a:sym typeface="Times New Roman"/>
            </a:endParaRPr>
          </a:p>
          <a:p>
            <a:pPr marL="609585" indent="-516454">
              <a:buClr>
                <a:srgbClr val="4D4D4D"/>
              </a:buClr>
              <a:buSzPts val="2500"/>
              <a:buFont typeface="Times New Roman"/>
              <a:buChar char="❏"/>
            </a:pPr>
            <a:r>
              <a:rPr lang="ar" sz="3333">
                <a:solidFill>
                  <a:srgbClr val="4D4D4D"/>
                </a:solidFill>
                <a:highlight>
                  <a:srgbClr val="FFFFFF"/>
                </a:highlight>
                <a:latin typeface="Times New Roman"/>
                <a:ea typeface="Times New Roman"/>
                <a:cs typeface="Times New Roman"/>
                <a:sym typeface="Times New Roman"/>
              </a:rPr>
              <a:t>Raise the standards for education in a classroom, grade level, school, or school district. </a:t>
            </a:r>
            <a:endParaRPr sz="3333">
              <a:solidFill>
                <a:srgbClr val="4D4D4D"/>
              </a:solidFill>
              <a:highlight>
                <a:srgbClr val="FFFFFF"/>
              </a:highlight>
              <a:latin typeface="Times New Roman"/>
              <a:ea typeface="Times New Roman"/>
              <a:cs typeface="Times New Roman"/>
              <a:sym typeface="Times New Roman"/>
            </a:endParaRPr>
          </a:p>
          <a:p>
            <a:pPr marL="609585" indent="-516454">
              <a:buClr>
                <a:srgbClr val="4D4D4D"/>
              </a:buClr>
              <a:buSzPts val="2500"/>
              <a:buFont typeface="Times New Roman"/>
              <a:buChar char="❏"/>
            </a:pPr>
            <a:r>
              <a:rPr lang="ar" sz="3333">
                <a:solidFill>
                  <a:srgbClr val="4D4D4D"/>
                </a:solidFill>
                <a:highlight>
                  <a:schemeClr val="lt1"/>
                </a:highlight>
                <a:latin typeface="Times New Roman"/>
                <a:ea typeface="Times New Roman"/>
                <a:cs typeface="Times New Roman"/>
                <a:sym typeface="Times New Roman"/>
              </a:rPr>
              <a:t>Facilitate student transfers from one school to another. Benchmarks tell the student's next teacher whether or not he or she would fit well in the class.</a:t>
            </a:r>
            <a:endParaRPr sz="3333">
              <a:solidFill>
                <a:srgbClr val="4D4D4D"/>
              </a:solidFill>
              <a:highlight>
                <a:srgbClr val="FFFFFF"/>
              </a:highlight>
              <a:latin typeface="Times New Roman"/>
              <a:ea typeface="Times New Roman"/>
              <a:cs typeface="Times New Roman"/>
              <a:sym typeface="Times New Roman"/>
            </a:endParaRPr>
          </a:p>
          <a:p>
            <a:pPr>
              <a:spcBef>
                <a:spcPts val="1867"/>
              </a:spcBef>
            </a:pPr>
            <a:endParaRPr sz="3333">
              <a:latin typeface="Times New Roman"/>
              <a:ea typeface="Times New Roman"/>
              <a:cs typeface="Times New Roman"/>
              <a:sym typeface="Times New Roman"/>
            </a:endParaRPr>
          </a:p>
        </p:txBody>
      </p:sp>
      <p:sp>
        <p:nvSpPr>
          <p:cNvPr id="871" name="Google Shape;871;p126"/>
          <p:cNvSpPr txBox="1"/>
          <p:nvPr/>
        </p:nvSpPr>
        <p:spPr>
          <a:xfrm>
            <a:off x="0" y="1"/>
            <a:ext cx="12192000" cy="1834373"/>
          </a:xfrm>
          <a:prstGeom prst="rect">
            <a:avLst/>
          </a:prstGeom>
          <a:solidFill>
            <a:srgbClr val="B4A7D6"/>
          </a:solidFill>
          <a:ln>
            <a:noFill/>
          </a:ln>
        </p:spPr>
        <p:txBody>
          <a:bodyPr spcFirstLastPara="1" wrap="square" lIns="121900" tIns="121900" rIns="121900" bIns="121900" anchor="t" anchorCtr="0">
            <a:spAutoFit/>
          </a:bodyPr>
          <a:lstStyle/>
          <a:p>
            <a:pPr algn="ctr">
              <a:lnSpc>
                <a:spcPct val="114285"/>
              </a:lnSpc>
              <a:spcBef>
                <a:spcPts val="3467"/>
              </a:spcBef>
              <a:spcAft>
                <a:spcPts val="2533"/>
              </a:spcAft>
            </a:pPr>
            <a:r>
              <a:rPr lang="ar" sz="4667">
                <a:latin typeface="Times New Roman"/>
                <a:ea typeface="Times New Roman"/>
                <a:cs typeface="Times New Roman"/>
                <a:sym typeface="Times New Roman"/>
              </a:rPr>
              <a:t>How do benchmark tests help students?</a:t>
            </a:r>
            <a:endParaRPr sz="4667">
              <a:latin typeface="Times New Roman"/>
              <a:ea typeface="Times New Roman"/>
              <a:cs typeface="Times New Roman"/>
              <a:sym typeface="Times New Roman"/>
            </a:endParaRPr>
          </a:p>
        </p:txBody>
      </p:sp>
      <p:sp>
        <p:nvSpPr>
          <p:cNvPr id="872" name="Google Shape;872;p126"/>
          <p:cNvSpPr txBox="1"/>
          <p:nvPr/>
        </p:nvSpPr>
        <p:spPr>
          <a:xfrm>
            <a:off x="29567" y="1309067"/>
            <a:ext cx="11729600" cy="1354176"/>
          </a:xfrm>
          <a:prstGeom prst="rect">
            <a:avLst/>
          </a:prstGeom>
          <a:noFill/>
          <a:ln>
            <a:noFill/>
          </a:ln>
        </p:spPr>
        <p:txBody>
          <a:bodyPr spcFirstLastPara="1" wrap="square" lIns="121900" tIns="121900" rIns="121900" bIns="121900" anchor="t" anchorCtr="0">
            <a:spAutoFit/>
          </a:bodyPr>
          <a:lstStyle/>
          <a:p>
            <a:r>
              <a:rPr lang="ar" sz="3600" b="1">
                <a:solidFill>
                  <a:srgbClr val="4D4D4D"/>
                </a:solidFill>
                <a:highlight>
                  <a:schemeClr val="lt1"/>
                </a:highlight>
                <a:latin typeface="Times New Roman"/>
                <a:ea typeface="Times New Roman"/>
                <a:cs typeface="Times New Roman"/>
                <a:sym typeface="Times New Roman"/>
              </a:rPr>
              <a:t>Benchmarking in education is essential in the lives of students. It helps to:</a:t>
            </a:r>
            <a:endParaRPr sz="3600" b="1">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27"/>
          <p:cNvSpPr txBox="1"/>
          <p:nvPr/>
        </p:nvSpPr>
        <p:spPr>
          <a:xfrm>
            <a:off x="1516000" y="1541067"/>
            <a:ext cx="9160000" cy="3594400"/>
          </a:xfrm>
          <a:prstGeom prst="rect">
            <a:avLst/>
          </a:prstGeom>
          <a:solidFill>
            <a:srgbClr val="B4A7D6"/>
          </a:solidFill>
          <a:ln>
            <a:noFill/>
          </a:ln>
        </p:spPr>
        <p:txBody>
          <a:bodyPr spcFirstLastPara="1" wrap="square" lIns="121900" tIns="121900" rIns="121900" bIns="121900" anchor="ctr" anchorCtr="0">
            <a:noAutofit/>
          </a:bodyPr>
          <a:lstStyle/>
          <a:p>
            <a:pPr algn="ctr"/>
            <a:endParaRPr sz="6000" b="1">
              <a:latin typeface="Times New Roman"/>
              <a:ea typeface="Times New Roman"/>
              <a:cs typeface="Times New Roman"/>
              <a:sym typeface="Times New Roman"/>
            </a:endParaRPr>
          </a:p>
          <a:p>
            <a:pPr algn="ctr"/>
            <a:r>
              <a:rPr lang="ar" sz="6000" b="1">
                <a:latin typeface="Times New Roman"/>
                <a:ea typeface="Times New Roman"/>
                <a:cs typeface="Times New Roman"/>
                <a:sym typeface="Times New Roman"/>
              </a:rPr>
              <a:t>Session Three</a:t>
            </a:r>
            <a:endParaRPr sz="6000" b="1">
              <a:latin typeface="Times New Roman"/>
              <a:ea typeface="Times New Roman"/>
              <a:cs typeface="Times New Roman"/>
              <a:sym typeface="Times New Roman"/>
            </a:endParaRPr>
          </a:p>
          <a:p>
            <a:pPr algn="ctr"/>
            <a:r>
              <a:rPr lang="ar" sz="6000" b="1">
                <a:solidFill>
                  <a:srgbClr val="222222"/>
                </a:solidFill>
                <a:latin typeface="Times New Roman"/>
                <a:ea typeface="Times New Roman"/>
                <a:cs typeface="Times New Roman"/>
                <a:sym typeface="Times New Roman"/>
              </a:rPr>
              <a:t>Running Record</a:t>
            </a:r>
            <a:endParaRPr sz="6000" b="1">
              <a:solidFill>
                <a:schemeClr val="dk1"/>
              </a:solidFill>
              <a:latin typeface="Times New Roman"/>
              <a:ea typeface="Times New Roman"/>
              <a:cs typeface="Times New Roman"/>
              <a:sym typeface="Times New Roman"/>
            </a:endParaRPr>
          </a:p>
          <a:p>
            <a:pPr algn="ctr"/>
            <a:endParaRPr sz="6000" b="1">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28"/>
          <p:cNvSpPr txBox="1"/>
          <p:nvPr/>
        </p:nvSpPr>
        <p:spPr>
          <a:xfrm>
            <a:off x="203467" y="1142268"/>
            <a:ext cx="11527600" cy="2849201"/>
          </a:xfrm>
          <a:prstGeom prst="rect">
            <a:avLst/>
          </a:prstGeom>
          <a:noFill/>
          <a:ln>
            <a:noFill/>
          </a:ln>
        </p:spPr>
        <p:txBody>
          <a:bodyPr spcFirstLastPara="1" wrap="square" lIns="121900" tIns="121900" rIns="121900" bIns="121900" anchor="t" anchorCtr="0">
            <a:spAutoFit/>
          </a:bodyPr>
          <a:lstStyle/>
          <a:p>
            <a:pPr>
              <a:spcBef>
                <a:spcPts val="2400"/>
              </a:spcBef>
              <a:buClr>
                <a:schemeClr val="dk1"/>
              </a:buClr>
              <a:buSzPts val="1100"/>
            </a:pPr>
            <a:r>
              <a:rPr lang="ar" sz="3333" b="1" u="sng">
                <a:solidFill>
                  <a:schemeClr val="hlink"/>
                </a:solidFill>
                <a:highlight>
                  <a:srgbClr val="FFFFFF"/>
                </a:highlight>
                <a:latin typeface="Times New Roman"/>
                <a:ea typeface="Times New Roman"/>
                <a:cs typeface="Times New Roman"/>
                <a:sym typeface="Times New Roman"/>
                <a:hlinkClick r:id="rId3"/>
              </a:rPr>
              <a:t>Conventions:</a:t>
            </a:r>
            <a:r>
              <a:rPr lang="ar" sz="3333" b="1">
                <a:solidFill>
                  <a:schemeClr val="dk1"/>
                </a:solidFill>
                <a:highlight>
                  <a:srgbClr val="FFFFFF"/>
                </a:highlight>
                <a:latin typeface="Times New Roman"/>
                <a:ea typeface="Times New Roman"/>
                <a:cs typeface="Times New Roman"/>
                <a:sym typeface="Times New Roman"/>
              </a:rPr>
              <a:t> </a:t>
            </a:r>
            <a:r>
              <a:rPr lang="ar" sz="3333">
                <a:solidFill>
                  <a:schemeClr val="dk1"/>
                </a:solidFill>
                <a:highlight>
                  <a:srgbClr val="FFFFFF"/>
                </a:highlight>
                <a:latin typeface="Times New Roman"/>
                <a:ea typeface="Times New Roman"/>
                <a:cs typeface="Times New Roman"/>
                <a:sym typeface="Times New Roman"/>
              </a:rPr>
              <a:t>There is a set of universal conventions (developed by Clay, 1993) which allow teachers to accurately record what a child articulates as they read a text or section of a text.</a:t>
            </a:r>
            <a:endParaRPr sz="3333">
              <a:solidFill>
                <a:schemeClr val="dk1"/>
              </a:solidFill>
              <a:highlight>
                <a:srgbClr val="FFFFFF"/>
              </a:highlight>
              <a:latin typeface="Times New Roman"/>
              <a:ea typeface="Times New Roman"/>
              <a:cs typeface="Times New Roman"/>
              <a:sym typeface="Times New Roman"/>
            </a:endParaRPr>
          </a:p>
          <a:p>
            <a:pPr>
              <a:spcBef>
                <a:spcPts val="1867"/>
              </a:spcBef>
            </a:pPr>
            <a:endParaRPr sz="3333">
              <a:solidFill>
                <a:schemeClr val="dk1"/>
              </a:solidFill>
              <a:latin typeface="Times New Roman"/>
              <a:ea typeface="Times New Roman"/>
              <a:cs typeface="Times New Roman"/>
              <a:sym typeface="Times New Roman"/>
            </a:endParaRPr>
          </a:p>
        </p:txBody>
      </p:sp>
      <p:sp>
        <p:nvSpPr>
          <p:cNvPr id="883" name="Google Shape;883;p128"/>
          <p:cNvSpPr txBox="1"/>
          <p:nvPr/>
        </p:nvSpPr>
        <p:spPr>
          <a:xfrm>
            <a:off x="0" y="1"/>
            <a:ext cx="12192000" cy="1834373"/>
          </a:xfrm>
          <a:prstGeom prst="rect">
            <a:avLst/>
          </a:prstGeom>
          <a:solidFill>
            <a:srgbClr val="B4A7D6"/>
          </a:solidFill>
          <a:ln>
            <a:noFill/>
          </a:ln>
        </p:spPr>
        <p:txBody>
          <a:bodyPr spcFirstLastPara="1" wrap="square" lIns="121900" tIns="121900" rIns="121900" bIns="121900" anchor="t" anchorCtr="0">
            <a:spAutoFit/>
          </a:bodyPr>
          <a:lstStyle/>
          <a:p>
            <a:pPr algn="ctr">
              <a:lnSpc>
                <a:spcPct val="114285"/>
              </a:lnSpc>
              <a:spcBef>
                <a:spcPts val="3467"/>
              </a:spcBef>
              <a:spcAft>
                <a:spcPts val="2533"/>
              </a:spcAft>
            </a:pPr>
            <a:r>
              <a:rPr lang="ar" sz="4667">
                <a:latin typeface="Times New Roman"/>
                <a:ea typeface="Times New Roman"/>
                <a:cs typeface="Times New Roman"/>
                <a:sym typeface="Times New Roman"/>
              </a:rPr>
              <a:t>Samples of Running Record Tests</a:t>
            </a:r>
            <a:endParaRPr sz="4667">
              <a:latin typeface="Times New Roman"/>
              <a:ea typeface="Times New Roman"/>
              <a:cs typeface="Times New Roman"/>
              <a:sym typeface="Times New Roman"/>
            </a:endParaRPr>
          </a:p>
        </p:txBody>
      </p:sp>
      <p:sp>
        <p:nvSpPr>
          <p:cNvPr id="884" name="Google Shape;884;p128"/>
          <p:cNvSpPr txBox="1"/>
          <p:nvPr/>
        </p:nvSpPr>
        <p:spPr>
          <a:xfrm>
            <a:off x="767433" y="3680267"/>
            <a:ext cx="10174400" cy="1733639"/>
          </a:xfrm>
          <a:prstGeom prst="rect">
            <a:avLst/>
          </a:prstGeom>
          <a:noFill/>
          <a:ln>
            <a:noFill/>
          </a:ln>
        </p:spPr>
        <p:txBody>
          <a:bodyPr spcFirstLastPara="1" wrap="square" lIns="121900" tIns="121900" rIns="121900" bIns="121900" anchor="t" anchorCtr="0">
            <a:spAutoFit/>
          </a:bodyPr>
          <a:lstStyle/>
          <a:p>
            <a:pPr marL="321725">
              <a:lnSpc>
                <a:spcPct val="115000"/>
              </a:lnSpc>
              <a:spcBef>
                <a:spcPts val="267"/>
              </a:spcBef>
              <a:spcAft>
                <a:spcPts val="2133"/>
              </a:spcAft>
            </a:pPr>
            <a:r>
              <a:rPr lang="ar" sz="3333">
                <a:solidFill>
                  <a:srgbClr val="0B0C1D"/>
                </a:solidFill>
                <a:highlight>
                  <a:schemeClr val="lt1"/>
                </a:highlight>
                <a:latin typeface="Times New Roman"/>
                <a:ea typeface="Times New Roman"/>
                <a:cs typeface="Times New Roman"/>
                <a:sym typeface="Times New Roman"/>
              </a:rPr>
              <a:t>To access examples of conventions, see: </a:t>
            </a:r>
            <a:r>
              <a:rPr lang="ar" sz="3333" u="sng">
                <a:solidFill>
                  <a:srgbClr val="0047A5"/>
                </a:solidFill>
                <a:highlight>
                  <a:schemeClr val="lt1"/>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Running Record Conventions (docx - 797.7kb)</a:t>
            </a:r>
            <a:endParaRPr sz="3333" u="sng">
              <a:solidFill>
                <a:srgbClr val="0047A5"/>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29"/>
          <p:cNvSpPr txBox="1"/>
          <p:nvPr/>
        </p:nvSpPr>
        <p:spPr>
          <a:xfrm>
            <a:off x="0" y="586534"/>
            <a:ext cx="10831600" cy="1143799"/>
          </a:xfrm>
          <a:prstGeom prst="rect">
            <a:avLst/>
          </a:prstGeom>
          <a:noFill/>
          <a:ln>
            <a:noFill/>
          </a:ln>
        </p:spPr>
        <p:txBody>
          <a:bodyPr spcFirstLastPara="1" wrap="square" lIns="121900" tIns="121900" rIns="121900" bIns="121900" anchor="t" anchorCtr="0">
            <a:spAutoFit/>
          </a:bodyPr>
          <a:lstStyle/>
          <a:p>
            <a:pPr marL="321725">
              <a:lnSpc>
                <a:spcPct val="115000"/>
              </a:lnSpc>
              <a:spcBef>
                <a:spcPts val="267"/>
              </a:spcBef>
              <a:spcAft>
                <a:spcPts val="2133"/>
              </a:spcAft>
            </a:pPr>
            <a:endParaRPr sz="3333" u="sng">
              <a:solidFill>
                <a:srgbClr val="0047A5"/>
              </a:solidFill>
              <a:highlight>
                <a:srgbClr val="FFFFFF"/>
              </a:highlight>
              <a:latin typeface="Times New Roman"/>
              <a:ea typeface="Times New Roman"/>
              <a:cs typeface="Times New Roman"/>
              <a:sym typeface="Times New Roman"/>
            </a:endParaRPr>
          </a:p>
        </p:txBody>
      </p:sp>
      <p:sp>
        <p:nvSpPr>
          <p:cNvPr id="890" name="Google Shape;890;p129"/>
          <p:cNvSpPr txBox="1"/>
          <p:nvPr/>
        </p:nvSpPr>
        <p:spPr>
          <a:xfrm>
            <a:off x="2631167" y="1746200"/>
            <a:ext cx="7151600" cy="1682600"/>
          </a:xfrm>
          <a:prstGeom prst="rect">
            <a:avLst/>
          </a:prstGeom>
          <a:noFill/>
          <a:ln>
            <a:noFill/>
          </a:ln>
        </p:spPr>
        <p:txBody>
          <a:bodyPr spcFirstLastPara="1" wrap="square" lIns="121900" tIns="121900" rIns="121900" bIns="121900" anchor="t" anchorCtr="0">
            <a:spAutoFit/>
          </a:bodyPr>
          <a:lstStyle/>
          <a:p>
            <a:r>
              <a:rPr lang="ar" sz="4667" u="sng">
                <a:solidFill>
                  <a:schemeClr val="hlink"/>
                </a:solidFill>
                <a:latin typeface="Times New Roman"/>
                <a:ea typeface="Times New Roman"/>
                <a:cs typeface="Times New Roman"/>
                <a:sym typeface="Times New Roman"/>
                <a:hlinkClick r:id="rId3"/>
              </a:rPr>
              <a:t>نموذج تقييم القراءة الشفوية.docx</a:t>
            </a:r>
            <a:endParaRPr sz="4667">
              <a:solidFill>
                <a:schemeClr val="dk1"/>
              </a:solidFill>
              <a:latin typeface="Times New Roman"/>
              <a:ea typeface="Times New Roman"/>
              <a:cs typeface="Times New Roman"/>
              <a:sym typeface="Times New Roman"/>
            </a:endParaRPr>
          </a:p>
          <a:p>
            <a:endParaRPr sz="4667">
              <a:solidFill>
                <a:schemeClr val="dk1"/>
              </a:solidFill>
              <a:latin typeface="Times New Roman"/>
              <a:ea typeface="Times New Roman"/>
              <a:cs typeface="Times New Roman"/>
              <a:sym typeface="Times New Roman"/>
            </a:endParaRPr>
          </a:p>
        </p:txBody>
      </p:sp>
      <p:sp>
        <p:nvSpPr>
          <p:cNvPr id="891" name="Google Shape;891;p129"/>
          <p:cNvSpPr txBox="1"/>
          <p:nvPr/>
        </p:nvSpPr>
        <p:spPr>
          <a:xfrm>
            <a:off x="0" y="1"/>
            <a:ext cx="12192000" cy="1834373"/>
          </a:xfrm>
          <a:prstGeom prst="rect">
            <a:avLst/>
          </a:prstGeom>
          <a:solidFill>
            <a:srgbClr val="B4A7D6"/>
          </a:solidFill>
          <a:ln>
            <a:noFill/>
          </a:ln>
        </p:spPr>
        <p:txBody>
          <a:bodyPr spcFirstLastPara="1" wrap="square" lIns="121900" tIns="121900" rIns="121900" bIns="121900" anchor="t" anchorCtr="0">
            <a:spAutoFit/>
          </a:bodyPr>
          <a:lstStyle/>
          <a:p>
            <a:pPr algn="ctr">
              <a:lnSpc>
                <a:spcPct val="114285"/>
              </a:lnSpc>
              <a:spcBef>
                <a:spcPts val="3467"/>
              </a:spcBef>
              <a:spcAft>
                <a:spcPts val="2533"/>
              </a:spcAft>
            </a:pPr>
            <a:r>
              <a:rPr lang="ar" sz="4667">
                <a:latin typeface="Times New Roman"/>
                <a:ea typeface="Times New Roman"/>
                <a:cs typeface="Times New Roman"/>
                <a:sym typeface="Times New Roman"/>
              </a:rPr>
              <a:t>Samples of Running Record Tests</a:t>
            </a:r>
            <a:endParaRPr sz="4667">
              <a:latin typeface="Times New Roman"/>
              <a:ea typeface="Times New Roman"/>
              <a:cs typeface="Times New Roman"/>
              <a:sym typeface="Times New Roman"/>
            </a:endParaRPr>
          </a:p>
        </p:txBody>
      </p:sp>
      <p:sp>
        <p:nvSpPr>
          <p:cNvPr id="892" name="Google Shape;892;p129"/>
          <p:cNvSpPr txBox="1"/>
          <p:nvPr/>
        </p:nvSpPr>
        <p:spPr>
          <a:xfrm>
            <a:off x="2247567" y="3479667"/>
            <a:ext cx="7918800" cy="1641499"/>
          </a:xfrm>
          <a:prstGeom prst="rect">
            <a:avLst/>
          </a:prstGeom>
          <a:noFill/>
          <a:ln>
            <a:noFill/>
          </a:ln>
        </p:spPr>
        <p:txBody>
          <a:bodyPr spcFirstLastPara="1" wrap="square" lIns="121900" tIns="121900" rIns="121900" bIns="121900" anchor="t" anchorCtr="0">
            <a:spAutoFit/>
          </a:bodyPr>
          <a:lstStyle/>
          <a:p>
            <a:r>
              <a:rPr lang="ar" sz="4400" u="sng">
                <a:solidFill>
                  <a:schemeClr val="hlink"/>
                </a:solidFill>
                <a:latin typeface="Times New Roman"/>
                <a:ea typeface="Times New Roman"/>
                <a:cs typeface="Times New Roman"/>
                <a:sym typeface="Times New Roman"/>
                <a:hlinkClick r:id="rId4"/>
              </a:rPr>
              <a:t>Stories with Running Records</a:t>
            </a:r>
            <a:endParaRPr sz="2267"/>
          </a:p>
          <a:p>
            <a:r>
              <a:rPr lang="ar" sz="4667">
                <a:latin typeface="Verdana"/>
                <a:ea typeface="Verdana"/>
                <a:cs typeface="Verdana"/>
                <a:sym typeface="Verdana"/>
              </a:rPr>
              <a:t>قصص مع نموذج تقييم القراءة الشفوية</a:t>
            </a:r>
            <a:r>
              <a:rPr lang="ar" sz="4667" u="sng">
                <a:solidFill>
                  <a:schemeClr val="hlink"/>
                </a:solidFill>
                <a:latin typeface="Verdana"/>
                <a:ea typeface="Verdana"/>
                <a:cs typeface="Verdana"/>
                <a:sym typeface="Verdana"/>
                <a:hlinkClick r:id="rId4"/>
              </a:rPr>
              <a:t> </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94"/>
          <p:cNvPicPr preferRelativeResize="0"/>
          <p:nvPr/>
        </p:nvPicPr>
        <p:blipFill>
          <a:blip r:embed="rId3">
            <a:alphaModFix/>
          </a:blip>
          <a:stretch>
            <a:fillRect/>
          </a:stretch>
        </p:blipFill>
        <p:spPr>
          <a:xfrm>
            <a:off x="3349033" y="2167767"/>
            <a:ext cx="5764035" cy="3369867"/>
          </a:xfrm>
          <a:prstGeom prst="rect">
            <a:avLst/>
          </a:prstGeom>
          <a:noFill/>
          <a:ln>
            <a:noFill/>
          </a:ln>
        </p:spPr>
      </p:pic>
      <p:sp>
        <p:nvSpPr>
          <p:cNvPr id="624" name="Google Shape;624;p94"/>
          <p:cNvSpPr txBox="1"/>
          <p:nvPr/>
        </p:nvSpPr>
        <p:spPr>
          <a:xfrm>
            <a:off x="3349033" y="812301"/>
            <a:ext cx="5917200" cy="1355267"/>
          </a:xfrm>
          <a:prstGeom prst="rect">
            <a:avLst/>
          </a:prstGeom>
          <a:noFill/>
          <a:ln>
            <a:noFill/>
          </a:ln>
        </p:spPr>
        <p:txBody>
          <a:bodyPr spcFirstLastPara="1" wrap="square" lIns="121900" tIns="121900" rIns="121900" bIns="121900" anchor="t" anchorCtr="0">
            <a:spAutoFit/>
          </a:bodyPr>
          <a:lstStyle/>
          <a:p>
            <a:pPr algn="ctr" rtl="1">
              <a:lnSpc>
                <a:spcPct val="115000"/>
              </a:lnSpc>
            </a:pPr>
            <a:r>
              <a:rPr lang="ar" sz="6267" b="1">
                <a:solidFill>
                  <a:schemeClr val="dk1"/>
                </a:solidFill>
              </a:rPr>
              <a:t> الصحافة </a:t>
            </a:r>
            <a:r>
              <a:rPr lang="ar" sz="6267" b="1">
                <a:solidFill>
                  <a:schemeClr val="dk1"/>
                </a:solidFill>
                <a:latin typeface="Verdana"/>
                <a:ea typeface="Verdana"/>
                <a:cs typeface="Verdana"/>
                <a:sym typeface="Verdana"/>
              </a:rPr>
              <a:t>الإلكترونية</a:t>
            </a:r>
            <a:endParaRPr sz="6267" b="1">
              <a:solidFill>
                <a:schemeClr val="dk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30"/>
          <p:cNvSpPr txBox="1"/>
          <p:nvPr/>
        </p:nvSpPr>
        <p:spPr>
          <a:xfrm>
            <a:off x="61200" y="1141467"/>
            <a:ext cx="12069600" cy="5560969"/>
          </a:xfrm>
          <a:prstGeom prst="rect">
            <a:avLst/>
          </a:prstGeom>
          <a:noFill/>
          <a:ln>
            <a:noFill/>
          </a:ln>
        </p:spPr>
        <p:txBody>
          <a:bodyPr spcFirstLastPara="1" wrap="square" lIns="121900" tIns="121900" rIns="121900" bIns="121900" anchor="t" anchorCtr="0">
            <a:spAutoFit/>
          </a:bodyPr>
          <a:lstStyle/>
          <a:p>
            <a:r>
              <a:rPr lang="ar" sz="3067">
                <a:solidFill>
                  <a:srgbClr val="0D1011"/>
                </a:solidFill>
                <a:highlight>
                  <a:srgbClr val="FFFFFF"/>
                </a:highlight>
                <a:latin typeface="Times New Roman"/>
                <a:ea typeface="Times New Roman"/>
                <a:cs typeface="Times New Roman"/>
                <a:sym typeface="Times New Roman"/>
              </a:rPr>
              <a:t>Count up the total number of errors (do not include self-corrections) and calculate the accuracy rate using the formula outlined below:</a:t>
            </a:r>
            <a:endParaRPr sz="3067">
              <a:solidFill>
                <a:srgbClr val="0D1011"/>
              </a:solidFill>
              <a:highlight>
                <a:srgbClr val="FFFFFF"/>
              </a:highlight>
              <a:latin typeface="Times New Roman"/>
              <a:ea typeface="Times New Roman"/>
              <a:cs typeface="Times New Roman"/>
              <a:sym typeface="Times New Roman"/>
            </a:endParaRPr>
          </a:p>
          <a:p>
            <a:pPr>
              <a:spcBef>
                <a:spcPts val="2400"/>
              </a:spcBef>
            </a:pPr>
            <a:endParaRPr sz="3067">
              <a:solidFill>
                <a:srgbClr val="0D1011"/>
              </a:solidFill>
              <a:highlight>
                <a:srgbClr val="FFFFFF"/>
              </a:highlight>
              <a:latin typeface="Times New Roman"/>
              <a:ea typeface="Times New Roman"/>
              <a:cs typeface="Times New Roman"/>
              <a:sym typeface="Times New Roman"/>
            </a:endParaRPr>
          </a:p>
          <a:p>
            <a:pPr>
              <a:spcBef>
                <a:spcPts val="2400"/>
              </a:spcBef>
            </a:pPr>
            <a:r>
              <a:rPr lang="ar" sz="3067" b="1">
                <a:solidFill>
                  <a:srgbClr val="0D1011"/>
                </a:solidFill>
                <a:highlight>
                  <a:srgbClr val="FFFFFF"/>
                </a:highlight>
                <a:latin typeface="Times New Roman"/>
                <a:ea typeface="Times New Roman"/>
                <a:cs typeface="Times New Roman"/>
                <a:sym typeface="Times New Roman"/>
              </a:rPr>
              <a:t>(Number of words read accurately) ÷ (The total number of words) x 100</a:t>
            </a:r>
            <a:endParaRPr sz="3067" b="1">
              <a:solidFill>
                <a:srgbClr val="0D1011"/>
              </a:solidFill>
              <a:highlight>
                <a:srgbClr val="FFFFFF"/>
              </a:highlight>
              <a:latin typeface="Times New Roman"/>
              <a:ea typeface="Times New Roman"/>
              <a:cs typeface="Times New Roman"/>
              <a:sym typeface="Times New Roman"/>
            </a:endParaRPr>
          </a:p>
          <a:p>
            <a:pPr>
              <a:spcBef>
                <a:spcPts val="2400"/>
              </a:spcBef>
            </a:pPr>
            <a:r>
              <a:rPr lang="ar" sz="3067">
                <a:solidFill>
                  <a:srgbClr val="0D1011"/>
                </a:solidFill>
                <a:highlight>
                  <a:srgbClr val="FFFFFF"/>
                </a:highlight>
                <a:latin typeface="Times New Roman"/>
                <a:ea typeface="Times New Roman"/>
                <a:cs typeface="Times New Roman"/>
                <a:sym typeface="Times New Roman"/>
              </a:rPr>
              <a:t>For example, if a child read 114 words correctly in a 126-word book, the accuracy rate would be:</a:t>
            </a:r>
            <a:endParaRPr sz="3067">
              <a:solidFill>
                <a:srgbClr val="0D1011"/>
              </a:solidFill>
              <a:highlight>
                <a:srgbClr val="FFFFFF"/>
              </a:highlight>
              <a:latin typeface="Times New Roman"/>
              <a:ea typeface="Times New Roman"/>
              <a:cs typeface="Times New Roman"/>
              <a:sym typeface="Times New Roman"/>
            </a:endParaRPr>
          </a:p>
          <a:p>
            <a:pPr>
              <a:spcBef>
                <a:spcPts val="2400"/>
              </a:spcBef>
              <a:spcAft>
                <a:spcPts val="2400"/>
              </a:spcAft>
            </a:pPr>
            <a:r>
              <a:rPr lang="ar" sz="3067" b="1">
                <a:solidFill>
                  <a:srgbClr val="0D1011"/>
                </a:solidFill>
                <a:highlight>
                  <a:srgbClr val="FFFFFF"/>
                </a:highlight>
                <a:latin typeface="Times New Roman"/>
                <a:ea typeface="Times New Roman"/>
                <a:cs typeface="Times New Roman"/>
                <a:sym typeface="Times New Roman"/>
              </a:rPr>
              <a:t>(114 ÷ 126) x 100 = 90.5%</a:t>
            </a:r>
            <a:endParaRPr sz="3067">
              <a:solidFill>
                <a:srgbClr val="0D1011"/>
              </a:solidFill>
              <a:highlight>
                <a:srgbClr val="FFFFFF"/>
              </a:highlight>
              <a:latin typeface="Times New Roman"/>
              <a:ea typeface="Times New Roman"/>
              <a:cs typeface="Times New Roman"/>
              <a:sym typeface="Times New Roman"/>
            </a:endParaRPr>
          </a:p>
        </p:txBody>
      </p:sp>
      <p:sp>
        <p:nvSpPr>
          <p:cNvPr id="898" name="Google Shape;898;p130"/>
          <p:cNvSpPr txBox="1"/>
          <p:nvPr/>
        </p:nvSpPr>
        <p:spPr>
          <a:xfrm>
            <a:off x="0" y="1"/>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Interpreting the Running Record “Reading Test”</a:t>
            </a:r>
            <a:endParaRPr sz="4667">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31"/>
          <p:cNvSpPr txBox="1"/>
          <p:nvPr/>
        </p:nvSpPr>
        <p:spPr>
          <a:xfrm>
            <a:off x="0" y="586567"/>
            <a:ext cx="12192000" cy="5170029"/>
          </a:xfrm>
          <a:prstGeom prst="rect">
            <a:avLst/>
          </a:prstGeom>
          <a:noFill/>
          <a:ln>
            <a:noFill/>
          </a:ln>
        </p:spPr>
        <p:txBody>
          <a:bodyPr spcFirstLastPara="1" wrap="square" lIns="121900" tIns="121900" rIns="121900" bIns="121900" anchor="t" anchorCtr="0">
            <a:spAutoFit/>
          </a:bodyPr>
          <a:lstStyle/>
          <a:p>
            <a:r>
              <a:rPr lang="ar" sz="3333">
                <a:solidFill>
                  <a:srgbClr val="0D1011"/>
                </a:solidFill>
                <a:highlight>
                  <a:schemeClr val="lt1"/>
                </a:highlight>
                <a:latin typeface="Times New Roman"/>
                <a:ea typeface="Times New Roman"/>
                <a:cs typeface="Times New Roman"/>
                <a:sym typeface="Times New Roman"/>
              </a:rPr>
              <a:t>A reading accuracy rate of 95% or above indicates that the book is at a comfortable level for the child to read independently. A reading accuracy rate of between 90% and 95% signifies that the text is appropriate for use during a guided reading lesson. Below 90% indicates that the text is too difficult.</a:t>
            </a:r>
            <a:endParaRPr sz="3333">
              <a:solidFill>
                <a:srgbClr val="0D1011"/>
              </a:solidFill>
              <a:highlight>
                <a:schemeClr val="lt1"/>
              </a:highlight>
              <a:latin typeface="Times New Roman"/>
              <a:ea typeface="Times New Roman"/>
              <a:cs typeface="Times New Roman"/>
              <a:sym typeface="Times New Roman"/>
            </a:endParaRPr>
          </a:p>
          <a:p>
            <a:pPr>
              <a:spcBef>
                <a:spcPts val="2400"/>
              </a:spcBef>
            </a:pPr>
            <a:r>
              <a:rPr lang="ar" sz="3333">
                <a:solidFill>
                  <a:srgbClr val="0D1011"/>
                </a:solidFill>
                <a:highlight>
                  <a:schemeClr val="lt1"/>
                </a:highlight>
                <a:latin typeface="Times New Roman"/>
                <a:ea typeface="Times New Roman"/>
                <a:cs typeface="Times New Roman"/>
                <a:sym typeface="Times New Roman"/>
              </a:rPr>
              <a:t>Notes made during the Oral Reading Record should indicate which strategies the child is using to read. If the child is relying heavily on one strategy, he or she may need support using other strategies.</a:t>
            </a:r>
            <a:endParaRPr sz="3333">
              <a:solidFill>
                <a:srgbClr val="0D1011"/>
              </a:solidFill>
              <a:highlight>
                <a:schemeClr val="lt1"/>
              </a:highlight>
              <a:latin typeface="Times New Roman"/>
              <a:ea typeface="Times New Roman"/>
              <a:cs typeface="Times New Roman"/>
              <a:sym typeface="Times New Roman"/>
            </a:endParaRPr>
          </a:p>
          <a:p>
            <a:r>
              <a:rPr lang="ar" sz="3333">
                <a:solidFill>
                  <a:srgbClr val="0D1011"/>
                </a:solidFill>
                <a:highlight>
                  <a:schemeClr val="lt1"/>
                </a:highlight>
                <a:latin typeface="Times New Roman"/>
                <a:ea typeface="Times New Roman"/>
                <a:cs typeface="Times New Roman"/>
                <a:sym typeface="Times New Roman"/>
              </a:rPr>
              <a:t> </a:t>
            </a:r>
            <a:endParaRPr sz="3333">
              <a:solidFill>
                <a:srgbClr val="0D101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32"/>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What are </a:t>
            </a:r>
            <a:r>
              <a:rPr lang="ar" sz="4667" u="sng">
                <a:solidFill>
                  <a:schemeClr val="hlink"/>
                </a:solidFill>
                <a:latin typeface="Times New Roman"/>
                <a:ea typeface="Times New Roman"/>
                <a:cs typeface="Times New Roman"/>
                <a:sym typeface="Times New Roman"/>
                <a:hlinkClick r:id="rId3"/>
              </a:rPr>
              <a:t>running record</a:t>
            </a:r>
            <a:r>
              <a:rPr lang="ar" sz="4667">
                <a:latin typeface="Times New Roman"/>
                <a:ea typeface="Times New Roman"/>
                <a:cs typeface="Times New Roman"/>
                <a:sym typeface="Times New Roman"/>
              </a:rPr>
              <a:t> tests?</a:t>
            </a:r>
            <a:endParaRPr sz="4667">
              <a:latin typeface="Times New Roman"/>
              <a:ea typeface="Times New Roman"/>
              <a:cs typeface="Times New Roman"/>
              <a:sym typeface="Times New Roman"/>
            </a:endParaRPr>
          </a:p>
        </p:txBody>
      </p:sp>
      <p:sp>
        <p:nvSpPr>
          <p:cNvPr id="909" name="Google Shape;909;p132"/>
          <p:cNvSpPr txBox="1"/>
          <p:nvPr/>
        </p:nvSpPr>
        <p:spPr>
          <a:xfrm>
            <a:off x="123967" y="964400"/>
            <a:ext cx="11720000" cy="6068288"/>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a:spcBef>
                <a:spcPts val="3467"/>
              </a:spcBef>
            </a:pPr>
            <a:r>
              <a:rPr lang="ar" sz="3200" b="1">
                <a:solidFill>
                  <a:schemeClr val="dk1"/>
                </a:solidFill>
                <a:highlight>
                  <a:srgbClr val="FFFFFF"/>
                </a:highlight>
                <a:latin typeface="Times New Roman"/>
                <a:ea typeface="Times New Roman"/>
                <a:cs typeface="Times New Roman"/>
                <a:sym typeface="Times New Roman"/>
              </a:rPr>
              <a:t>As examples of benchmarks in student learning, running records are valuable tools for: </a:t>
            </a:r>
            <a:r>
              <a:rPr lang="ar" sz="3200">
                <a:solidFill>
                  <a:schemeClr val="dk1"/>
                </a:solidFill>
                <a:highlight>
                  <a:schemeClr val="lt1"/>
                </a:highlight>
                <a:latin typeface="Times New Roman"/>
                <a:ea typeface="Times New Roman"/>
                <a:cs typeface="Times New Roman"/>
                <a:sym typeface="Times New Roman"/>
              </a:rPr>
              <a:t> </a:t>
            </a:r>
            <a:endParaRPr sz="3200">
              <a:solidFill>
                <a:schemeClr val="dk1"/>
              </a:solidFill>
              <a:highlight>
                <a:srgbClr val="FFFFFF"/>
              </a:highlight>
              <a:latin typeface="Times New Roman"/>
              <a:ea typeface="Times New Roman"/>
              <a:cs typeface="Times New Roman"/>
              <a:sym typeface="Times New Roman"/>
            </a:endParaRPr>
          </a:p>
          <a:p>
            <a:pPr marL="609585" indent="-507987">
              <a:spcBef>
                <a:spcPts val="3467"/>
              </a:spcBef>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A</a:t>
            </a:r>
            <a:r>
              <a:rPr lang="ar" sz="3200">
                <a:solidFill>
                  <a:srgbClr val="0D1011"/>
                </a:solidFill>
                <a:highlight>
                  <a:schemeClr val="lt1"/>
                </a:highlight>
                <a:latin typeface="Times New Roman"/>
                <a:ea typeface="Times New Roman"/>
                <a:cs typeface="Times New Roman"/>
                <a:sym typeface="Times New Roman"/>
              </a:rPr>
              <a:t>ssessing what a student is able to do, the text level at which a student is ready to learn, and how much a student has grown since the previous running record.</a:t>
            </a:r>
            <a:endParaRPr sz="3200">
              <a:solidFill>
                <a:schemeClr val="dk1"/>
              </a:solidFill>
              <a:highlight>
                <a:srgbClr val="FFFFFF"/>
              </a:highlight>
              <a:latin typeface="Times New Roman"/>
              <a:ea typeface="Times New Roman"/>
              <a:cs typeface="Times New Roman"/>
              <a:sym typeface="Times New Roman"/>
            </a:endParaRPr>
          </a:p>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Assessing what a student knows and understands about the reading process because it </a:t>
            </a:r>
            <a:r>
              <a:rPr lang="ar" sz="3200">
                <a:solidFill>
                  <a:schemeClr val="dk1"/>
                </a:solidFill>
                <a:highlight>
                  <a:schemeClr val="lt1"/>
                </a:highlight>
                <a:latin typeface="Times New Roman"/>
                <a:ea typeface="Times New Roman"/>
                <a:cs typeface="Times New Roman"/>
                <a:sym typeface="Times New Roman"/>
              </a:rPr>
              <a:t>objectively records what a student said and did while orally reading continuous texts. </a:t>
            </a:r>
            <a:endParaRPr sz="3200">
              <a:solidFill>
                <a:schemeClr val="dk1"/>
              </a:solidFill>
              <a:highlight>
                <a:srgbClr val="FFFFFF"/>
              </a:highlight>
              <a:latin typeface="Times New Roman"/>
              <a:ea typeface="Times New Roman"/>
              <a:cs typeface="Times New Roman"/>
              <a:sym typeface="Times New Roman"/>
            </a:endParaRPr>
          </a:p>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Capturing thinking, as demonstrated through reading behaviors such as the use of structural and visual cues.</a:t>
            </a:r>
            <a:endParaRPr sz="3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33"/>
          <p:cNvSpPr txBox="1"/>
          <p:nvPr/>
        </p:nvSpPr>
        <p:spPr>
          <a:xfrm>
            <a:off x="0" y="1"/>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Information that</a:t>
            </a:r>
            <a:r>
              <a:rPr lang="ar" sz="4667">
                <a:solidFill>
                  <a:schemeClr val="dk1"/>
                </a:solidFill>
                <a:latin typeface="Times New Roman"/>
                <a:ea typeface="Times New Roman"/>
                <a:cs typeface="Times New Roman"/>
                <a:sym typeface="Times New Roman"/>
              </a:rPr>
              <a:t> Running Record Tests provide</a:t>
            </a:r>
            <a:r>
              <a:rPr lang="ar" sz="3867">
                <a:latin typeface="Times New Roman"/>
                <a:ea typeface="Times New Roman"/>
                <a:cs typeface="Times New Roman"/>
                <a:sym typeface="Times New Roman"/>
              </a:rPr>
              <a:t> </a:t>
            </a:r>
            <a:endParaRPr sz="3867">
              <a:latin typeface="Times New Roman"/>
              <a:ea typeface="Times New Roman"/>
              <a:cs typeface="Times New Roman"/>
              <a:sym typeface="Times New Roman"/>
            </a:endParaRPr>
          </a:p>
        </p:txBody>
      </p:sp>
      <p:sp>
        <p:nvSpPr>
          <p:cNvPr id="915" name="Google Shape;915;p133"/>
          <p:cNvSpPr txBox="1"/>
          <p:nvPr/>
        </p:nvSpPr>
        <p:spPr>
          <a:xfrm>
            <a:off x="444600" y="1519334"/>
            <a:ext cx="11302800" cy="4000670"/>
          </a:xfrm>
          <a:prstGeom prst="rect">
            <a:avLst/>
          </a:prstGeom>
          <a:noFill/>
          <a:ln>
            <a:noFill/>
          </a:ln>
        </p:spPr>
        <p:txBody>
          <a:bodyPr spcFirstLastPara="1" wrap="square" lIns="121900" tIns="121900" rIns="121900" bIns="121900" anchor="t" anchorCtr="0">
            <a:spAutoFit/>
          </a:bodyPr>
          <a:lstStyle/>
          <a:p>
            <a:r>
              <a:rPr lang="ar" sz="3733">
                <a:solidFill>
                  <a:srgbClr val="0D1011"/>
                </a:solidFill>
                <a:highlight>
                  <a:schemeClr val="lt1"/>
                </a:highlight>
                <a:latin typeface="Times New Roman"/>
                <a:ea typeface="Times New Roman"/>
                <a:cs typeface="Times New Roman"/>
                <a:sym typeface="Times New Roman"/>
              </a:rPr>
              <a:t>During the assessment, the teacher must pay attention to:</a:t>
            </a:r>
            <a:endParaRPr sz="3733">
              <a:solidFill>
                <a:srgbClr val="0D1011"/>
              </a:solidFill>
              <a:highlight>
                <a:schemeClr val="lt1"/>
              </a:highlight>
              <a:latin typeface="Times New Roman"/>
              <a:ea typeface="Times New Roman"/>
              <a:cs typeface="Times New Roman"/>
              <a:sym typeface="Times New Roman"/>
            </a:endParaRPr>
          </a:p>
          <a:p>
            <a:pPr marL="609585" indent="-541853">
              <a:spcBef>
                <a:spcPts val="2400"/>
              </a:spcBef>
              <a:buClr>
                <a:srgbClr val="0D1011"/>
              </a:buClr>
              <a:buSzPts val="2800"/>
              <a:buFont typeface="Times New Roman"/>
              <a:buChar char="❏"/>
            </a:pPr>
            <a:r>
              <a:rPr lang="ar" sz="3733">
                <a:solidFill>
                  <a:srgbClr val="0D1011"/>
                </a:solidFill>
                <a:highlight>
                  <a:schemeClr val="lt1"/>
                </a:highlight>
                <a:latin typeface="Times New Roman"/>
                <a:ea typeface="Times New Roman"/>
                <a:cs typeface="Times New Roman"/>
                <a:sym typeface="Times New Roman"/>
              </a:rPr>
              <a:t>Reading fluency</a:t>
            </a:r>
            <a:endParaRPr sz="3733">
              <a:solidFill>
                <a:srgbClr val="0D1011"/>
              </a:solidFill>
              <a:highlight>
                <a:schemeClr val="lt1"/>
              </a:highlight>
              <a:latin typeface="Times New Roman"/>
              <a:ea typeface="Times New Roman"/>
              <a:cs typeface="Times New Roman"/>
              <a:sym typeface="Times New Roman"/>
            </a:endParaRPr>
          </a:p>
          <a:p>
            <a:pPr marL="609585" indent="-541853">
              <a:buClr>
                <a:srgbClr val="0D1011"/>
              </a:buClr>
              <a:buSzPts val="2800"/>
              <a:buFont typeface="Times New Roman"/>
              <a:buChar char="❏"/>
            </a:pPr>
            <a:r>
              <a:rPr lang="ar" sz="3733">
                <a:solidFill>
                  <a:srgbClr val="0D1011"/>
                </a:solidFill>
                <a:highlight>
                  <a:schemeClr val="lt1"/>
                </a:highlight>
                <a:latin typeface="Times New Roman"/>
                <a:ea typeface="Times New Roman"/>
                <a:cs typeface="Times New Roman"/>
                <a:sym typeface="Times New Roman"/>
              </a:rPr>
              <a:t>Intonation</a:t>
            </a:r>
            <a:endParaRPr sz="3733">
              <a:solidFill>
                <a:srgbClr val="0D1011"/>
              </a:solidFill>
              <a:highlight>
                <a:schemeClr val="lt1"/>
              </a:highlight>
              <a:latin typeface="Times New Roman"/>
              <a:ea typeface="Times New Roman"/>
              <a:cs typeface="Times New Roman"/>
              <a:sym typeface="Times New Roman"/>
            </a:endParaRPr>
          </a:p>
          <a:p>
            <a:pPr marL="609585" indent="-541853">
              <a:buClr>
                <a:srgbClr val="0D1011"/>
              </a:buClr>
              <a:buSzPts val="2800"/>
              <a:buFont typeface="Times New Roman"/>
              <a:buChar char="❏"/>
            </a:pPr>
            <a:r>
              <a:rPr lang="ar" sz="3733">
                <a:solidFill>
                  <a:srgbClr val="0D1011"/>
                </a:solidFill>
                <a:highlight>
                  <a:schemeClr val="lt1"/>
                </a:highlight>
                <a:latin typeface="Times New Roman"/>
                <a:ea typeface="Times New Roman"/>
                <a:cs typeface="Times New Roman"/>
                <a:sym typeface="Times New Roman"/>
              </a:rPr>
              <a:t>Phrasing</a:t>
            </a:r>
            <a:endParaRPr sz="3733">
              <a:solidFill>
                <a:srgbClr val="0D1011"/>
              </a:solidFill>
              <a:highlight>
                <a:schemeClr val="lt1"/>
              </a:highlight>
              <a:latin typeface="Times New Roman"/>
              <a:ea typeface="Times New Roman"/>
              <a:cs typeface="Times New Roman"/>
              <a:sym typeface="Times New Roman"/>
            </a:endParaRPr>
          </a:p>
          <a:p>
            <a:pPr marL="609585" indent="-541853">
              <a:buClr>
                <a:srgbClr val="0D1011"/>
              </a:buClr>
              <a:buSzPts val="2800"/>
              <a:buFont typeface="Times New Roman"/>
              <a:buChar char="❏"/>
            </a:pPr>
            <a:r>
              <a:rPr lang="ar" sz="3733">
                <a:solidFill>
                  <a:srgbClr val="0D1011"/>
                </a:solidFill>
                <a:highlight>
                  <a:schemeClr val="lt1"/>
                </a:highlight>
                <a:latin typeface="Times New Roman"/>
                <a:ea typeface="Times New Roman"/>
                <a:cs typeface="Times New Roman"/>
                <a:sym typeface="Times New Roman"/>
              </a:rPr>
              <a:t>Responses to prompts, as well as the number of errors</a:t>
            </a:r>
            <a:endParaRPr sz="3733">
              <a:solidFill>
                <a:srgbClr val="0D1011"/>
              </a:solidFill>
              <a:highlight>
                <a:schemeClr val="lt1"/>
              </a:highlight>
              <a:latin typeface="Times New Roman"/>
              <a:ea typeface="Times New Roman"/>
              <a:cs typeface="Times New Roman"/>
              <a:sym typeface="Times New Roman"/>
            </a:endParaRPr>
          </a:p>
          <a:p>
            <a:pPr marL="609585" indent="-541853">
              <a:buClr>
                <a:srgbClr val="0D1011"/>
              </a:buClr>
              <a:buSzPts val="2800"/>
              <a:buFont typeface="Times New Roman"/>
              <a:buChar char="❏"/>
            </a:pPr>
            <a:r>
              <a:rPr lang="ar" sz="3733">
                <a:solidFill>
                  <a:srgbClr val="0D1011"/>
                </a:solidFill>
                <a:highlight>
                  <a:schemeClr val="lt1"/>
                </a:highlight>
                <a:latin typeface="Times New Roman"/>
                <a:ea typeface="Times New Roman"/>
                <a:cs typeface="Times New Roman"/>
                <a:sym typeface="Times New Roman"/>
              </a:rPr>
              <a:t>Miscues and the self-correction rate</a:t>
            </a:r>
            <a:endParaRPr sz="3733">
              <a:solidFill>
                <a:srgbClr val="0D101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34"/>
          <p:cNvSpPr txBox="1"/>
          <p:nvPr/>
        </p:nvSpPr>
        <p:spPr>
          <a:xfrm>
            <a:off x="85800" y="1468167"/>
            <a:ext cx="12020400" cy="4362629"/>
          </a:xfrm>
          <a:prstGeom prst="rect">
            <a:avLst/>
          </a:prstGeom>
          <a:noFill/>
          <a:ln>
            <a:noFill/>
          </a:ln>
        </p:spPr>
        <p:txBody>
          <a:bodyPr spcFirstLastPara="1" wrap="square" lIns="121900" tIns="121900" rIns="121900" bIns="121900" anchor="t" anchorCtr="0">
            <a:spAutoFit/>
          </a:bodyPr>
          <a:lstStyle/>
          <a:p>
            <a:pPr marL="609585" indent="-516454">
              <a:spcBef>
                <a:spcPts val="1333"/>
              </a:spcBef>
              <a:buClr>
                <a:srgbClr val="0B0C1D"/>
              </a:buClr>
              <a:buSzPts val="2500"/>
              <a:buFont typeface="Times New Roman"/>
              <a:buChar char="❏"/>
            </a:pPr>
            <a:r>
              <a:rPr lang="ar" sz="3333">
                <a:solidFill>
                  <a:srgbClr val="0B0C1D"/>
                </a:solidFill>
                <a:highlight>
                  <a:schemeClr val="lt1"/>
                </a:highlight>
                <a:latin typeface="Times New Roman"/>
                <a:ea typeface="Times New Roman"/>
                <a:cs typeface="Times New Roman"/>
                <a:sym typeface="Times New Roman"/>
              </a:rPr>
              <a:t>Score </a:t>
            </a:r>
            <a:r>
              <a:rPr lang="ar" sz="3333">
                <a:solidFill>
                  <a:srgbClr val="0D1011"/>
                </a:solidFill>
                <a:highlight>
                  <a:schemeClr val="lt1"/>
                </a:highlight>
                <a:latin typeface="Times New Roman"/>
                <a:ea typeface="Times New Roman"/>
                <a:cs typeface="Times New Roman"/>
                <a:sym typeface="Times New Roman"/>
              </a:rPr>
              <a:t>how accurately a student reads </a:t>
            </a:r>
            <a:r>
              <a:rPr lang="ar" sz="3333">
                <a:solidFill>
                  <a:srgbClr val="0B0C1D"/>
                </a:solidFill>
                <a:highlight>
                  <a:schemeClr val="lt1"/>
                </a:highlight>
                <a:latin typeface="Times New Roman"/>
                <a:ea typeface="Times New Roman"/>
                <a:cs typeface="Times New Roman"/>
                <a:sym typeface="Times New Roman"/>
              </a:rPr>
              <a:t>words</a:t>
            </a:r>
            <a:r>
              <a:rPr lang="ar" sz="3333">
                <a:solidFill>
                  <a:srgbClr val="0D1011"/>
                </a:solidFill>
                <a:highlight>
                  <a:schemeClr val="lt1"/>
                </a:highlight>
                <a:latin typeface="Times New Roman"/>
                <a:ea typeface="Times New Roman"/>
                <a:cs typeface="Times New Roman"/>
                <a:sym typeface="Times New Roman"/>
              </a:rPr>
              <a:t> aloud</a:t>
            </a:r>
            <a:r>
              <a:rPr lang="ar" sz="3333">
                <a:solidFill>
                  <a:srgbClr val="0B0C1D"/>
                </a:solidFill>
                <a:highlight>
                  <a:schemeClr val="lt1"/>
                </a:highlight>
                <a:latin typeface="Times New Roman"/>
                <a:ea typeface="Times New Roman"/>
                <a:cs typeface="Times New Roman"/>
                <a:sym typeface="Times New Roman"/>
              </a:rPr>
              <a:t>.</a:t>
            </a:r>
            <a:endParaRPr sz="3333">
              <a:solidFill>
                <a:srgbClr val="0D1011"/>
              </a:solidFill>
              <a:highlight>
                <a:schemeClr val="lt1"/>
              </a:highlight>
              <a:latin typeface="Times New Roman"/>
              <a:ea typeface="Times New Roman"/>
              <a:cs typeface="Times New Roman"/>
              <a:sym typeface="Times New Roman"/>
            </a:endParaRPr>
          </a:p>
          <a:p>
            <a:pPr marL="609585">
              <a:spcBef>
                <a:spcPts val="1333"/>
              </a:spcBef>
            </a:pPr>
            <a:r>
              <a:rPr lang="ar" sz="2667">
                <a:solidFill>
                  <a:srgbClr val="0D1011"/>
                </a:solidFill>
                <a:highlight>
                  <a:schemeClr val="lt1"/>
                </a:highlight>
                <a:latin typeface="Times New Roman"/>
                <a:ea typeface="Times New Roman"/>
                <a:cs typeface="Times New Roman"/>
                <a:sym typeface="Times New Roman"/>
              </a:rPr>
              <a:t>An accuracy percentage of 90–94 percent and a comprehension rate of between 80 and 94 percent is indicative of a student’s instructional level at which small group instruction is most effective.</a:t>
            </a:r>
            <a:endParaRPr sz="2667">
              <a:solidFill>
                <a:srgbClr val="0D1011"/>
              </a:solidFill>
              <a:highlight>
                <a:schemeClr val="lt1"/>
              </a:highlight>
              <a:latin typeface="Times New Roman"/>
              <a:ea typeface="Times New Roman"/>
              <a:cs typeface="Times New Roman"/>
              <a:sym typeface="Times New Roman"/>
            </a:endParaRPr>
          </a:p>
          <a:p>
            <a:pPr marL="609585" indent="-516454">
              <a:spcBef>
                <a:spcPts val="1333"/>
              </a:spcBef>
              <a:buClr>
                <a:srgbClr val="0D1011"/>
              </a:buClr>
              <a:buSzPts val="2500"/>
              <a:buFont typeface="Times New Roman"/>
              <a:buChar char="❏"/>
            </a:pPr>
            <a:r>
              <a:rPr lang="ar" sz="3333">
                <a:solidFill>
                  <a:srgbClr val="0D1011"/>
                </a:solidFill>
                <a:highlight>
                  <a:schemeClr val="lt1"/>
                </a:highlight>
                <a:latin typeface="Times New Roman"/>
                <a:ea typeface="Times New Roman"/>
                <a:cs typeface="Times New Roman"/>
                <a:sym typeface="Times New Roman"/>
              </a:rPr>
              <a:t>Measure how well a student comprehends the text.</a:t>
            </a:r>
            <a:endParaRPr sz="3333">
              <a:solidFill>
                <a:srgbClr val="0B0C1D"/>
              </a:solidFill>
              <a:highlight>
                <a:schemeClr val="lt1"/>
              </a:highlight>
              <a:latin typeface="Times New Roman"/>
              <a:ea typeface="Times New Roman"/>
              <a:cs typeface="Times New Roman"/>
              <a:sym typeface="Times New Roman"/>
            </a:endParaRPr>
          </a:p>
          <a:p>
            <a:pPr marL="609585" indent="-516454">
              <a:spcBef>
                <a:spcPts val="1333"/>
              </a:spcBef>
              <a:buClr>
                <a:srgbClr val="0B0C1D"/>
              </a:buClr>
              <a:buSzPts val="2500"/>
              <a:buFont typeface="Times New Roman"/>
              <a:buChar char="❏"/>
            </a:pPr>
            <a:r>
              <a:rPr lang="ar" sz="3333">
                <a:solidFill>
                  <a:srgbClr val="0B0C1D"/>
                </a:solidFill>
                <a:highlight>
                  <a:schemeClr val="lt1"/>
                </a:highlight>
                <a:latin typeface="Times New Roman"/>
                <a:ea typeface="Times New Roman"/>
                <a:cs typeface="Times New Roman"/>
                <a:sym typeface="Times New Roman"/>
              </a:rPr>
              <a:t>Provide an analysis of a reader's errors and self-corrections.</a:t>
            </a:r>
            <a:endParaRPr sz="3333">
              <a:solidFill>
                <a:srgbClr val="0B0C1D"/>
              </a:solidFill>
              <a:highlight>
                <a:schemeClr val="lt1"/>
              </a:highlight>
              <a:latin typeface="Times New Roman"/>
              <a:ea typeface="Times New Roman"/>
              <a:cs typeface="Times New Roman"/>
              <a:sym typeface="Times New Roman"/>
            </a:endParaRPr>
          </a:p>
          <a:p>
            <a:pPr marL="609585" indent="-516454">
              <a:spcBef>
                <a:spcPts val="1333"/>
              </a:spcBef>
              <a:buClr>
                <a:srgbClr val="0B0C1D"/>
              </a:buClr>
              <a:buSzPts val="2500"/>
              <a:buFont typeface="Times New Roman"/>
              <a:buChar char="❏"/>
            </a:pPr>
            <a:r>
              <a:rPr lang="ar" sz="3333">
                <a:solidFill>
                  <a:srgbClr val="0B0C1D"/>
                </a:solidFill>
                <a:highlight>
                  <a:schemeClr val="lt1"/>
                </a:highlight>
                <a:latin typeface="Times New Roman"/>
                <a:ea typeface="Times New Roman"/>
                <a:cs typeface="Times New Roman"/>
                <a:sym typeface="Times New Roman"/>
              </a:rPr>
              <a:t>Analyze the effectiveness of the reading strategies used.</a:t>
            </a:r>
            <a:endParaRPr sz="3333">
              <a:solidFill>
                <a:srgbClr val="0B0C1D"/>
              </a:solidFill>
              <a:highlight>
                <a:schemeClr val="lt1"/>
              </a:highlight>
              <a:latin typeface="Times New Roman"/>
              <a:ea typeface="Times New Roman"/>
              <a:cs typeface="Times New Roman"/>
              <a:sym typeface="Times New Roman"/>
            </a:endParaRPr>
          </a:p>
        </p:txBody>
      </p:sp>
      <p:sp>
        <p:nvSpPr>
          <p:cNvPr id="921" name="Google Shape;921;p134"/>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Running records:</a:t>
            </a:r>
            <a:endParaRPr sz="4667">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35"/>
          <p:cNvSpPr txBox="1"/>
          <p:nvPr/>
        </p:nvSpPr>
        <p:spPr>
          <a:xfrm>
            <a:off x="106800" y="1240733"/>
            <a:ext cx="11978400" cy="5170029"/>
          </a:xfrm>
          <a:prstGeom prst="rect">
            <a:avLst/>
          </a:prstGeom>
          <a:noFill/>
          <a:ln>
            <a:noFill/>
          </a:ln>
        </p:spPr>
        <p:txBody>
          <a:bodyPr spcFirstLastPara="1" wrap="square" lIns="121900" tIns="121900" rIns="121900" bIns="121900" anchor="t" anchorCtr="0">
            <a:spAutoFit/>
          </a:bodyPr>
          <a:lstStyle/>
          <a:p>
            <a:r>
              <a:rPr lang="ar" sz="3333">
                <a:solidFill>
                  <a:srgbClr val="0D1011"/>
                </a:solidFill>
                <a:highlight>
                  <a:srgbClr val="FFFFFF"/>
                </a:highlight>
                <a:latin typeface="Times New Roman"/>
                <a:ea typeface="Times New Roman"/>
                <a:cs typeface="Times New Roman"/>
                <a:sym typeface="Times New Roman"/>
              </a:rPr>
              <a:t>When giving this benchmark assessment, teachers need to make sure they work through each of the steps shown below:</a:t>
            </a:r>
            <a:endParaRPr sz="3333">
              <a:solidFill>
                <a:srgbClr val="0D1011"/>
              </a:solidFill>
              <a:highlight>
                <a:srgbClr val="FFFFFF"/>
              </a:highlight>
              <a:latin typeface="Times New Roman"/>
              <a:ea typeface="Times New Roman"/>
              <a:cs typeface="Times New Roman"/>
              <a:sym typeface="Times New Roman"/>
            </a:endParaRPr>
          </a:p>
          <a:p>
            <a:pPr marL="609585" indent="-516454">
              <a:spcBef>
                <a:spcPts val="2400"/>
              </a:spcBef>
              <a:buClr>
                <a:srgbClr val="0D1011"/>
              </a:buClr>
              <a:buSzPts val="2500"/>
              <a:buFont typeface="Times New Roman"/>
              <a:buChar char="❏"/>
            </a:pPr>
            <a:r>
              <a:rPr lang="ar" sz="3333">
                <a:solidFill>
                  <a:srgbClr val="0D1011"/>
                </a:solidFill>
                <a:highlight>
                  <a:srgbClr val="FFFFFF"/>
                </a:highlight>
                <a:latin typeface="Times New Roman"/>
                <a:ea typeface="Times New Roman"/>
                <a:cs typeface="Times New Roman"/>
                <a:sym typeface="Times New Roman"/>
              </a:rPr>
              <a:t>Select a text at an appropriate level for the student. Explain to the student that as he or she reads aloud you will be writing down what he or she is doing while reading.</a:t>
            </a:r>
            <a:endParaRPr sz="3333">
              <a:solidFill>
                <a:srgbClr val="0D1011"/>
              </a:solidFill>
              <a:highlight>
                <a:srgbClr val="FFFFFF"/>
              </a:highlight>
              <a:latin typeface="Times New Roman"/>
              <a:ea typeface="Times New Roman"/>
              <a:cs typeface="Times New Roman"/>
              <a:sym typeface="Times New Roman"/>
            </a:endParaRPr>
          </a:p>
          <a:p>
            <a:pPr marL="609585" indent="-516454">
              <a:buClr>
                <a:srgbClr val="0D1011"/>
              </a:buClr>
              <a:buSzPts val="2500"/>
              <a:buFont typeface="Times New Roman"/>
              <a:buChar char="❏"/>
            </a:pPr>
            <a:r>
              <a:rPr lang="ar" sz="3333">
                <a:solidFill>
                  <a:srgbClr val="0D1011"/>
                </a:solidFill>
                <a:highlight>
                  <a:srgbClr val="FFFFFF"/>
                </a:highlight>
                <a:latin typeface="Times New Roman"/>
                <a:ea typeface="Times New Roman"/>
                <a:cs typeface="Times New Roman"/>
                <a:sym typeface="Times New Roman"/>
              </a:rPr>
              <a:t>Sit next to the student so that you can see the text and observe the student’s eye and finger movements as he or she reads the text.</a:t>
            </a:r>
            <a:endParaRPr sz="3333">
              <a:solidFill>
                <a:srgbClr val="0D1011"/>
              </a:solidFill>
              <a:highlight>
                <a:srgbClr val="FFFFFF"/>
              </a:highlight>
              <a:latin typeface="Times New Roman"/>
              <a:ea typeface="Times New Roman"/>
              <a:cs typeface="Times New Roman"/>
              <a:sym typeface="Times New Roman"/>
            </a:endParaRPr>
          </a:p>
          <a:p>
            <a:pPr marL="609585" indent="-516454">
              <a:buClr>
                <a:srgbClr val="0D1011"/>
              </a:buClr>
              <a:buSzPts val="2500"/>
              <a:buFont typeface="Times New Roman"/>
              <a:buChar char="❏"/>
            </a:pPr>
            <a:r>
              <a:rPr lang="ar" sz="3333">
                <a:solidFill>
                  <a:srgbClr val="0D1011"/>
                </a:solidFill>
                <a:highlight>
                  <a:srgbClr val="FFFFFF"/>
                </a:highlight>
                <a:latin typeface="Times New Roman"/>
                <a:ea typeface="Times New Roman"/>
                <a:cs typeface="Times New Roman"/>
                <a:sym typeface="Times New Roman"/>
              </a:rPr>
              <a:t>Read the introduction to the student, and then invite the student to read the text.</a:t>
            </a:r>
            <a:endParaRPr sz="3333">
              <a:solidFill>
                <a:srgbClr val="0D1011"/>
              </a:solidFill>
              <a:highlight>
                <a:srgbClr val="FFFFFF"/>
              </a:highlight>
              <a:latin typeface="Times New Roman"/>
              <a:ea typeface="Times New Roman"/>
              <a:cs typeface="Times New Roman"/>
              <a:sym typeface="Times New Roman"/>
            </a:endParaRPr>
          </a:p>
        </p:txBody>
      </p:sp>
      <p:sp>
        <p:nvSpPr>
          <p:cNvPr id="927" name="Google Shape;927;p135"/>
          <p:cNvSpPr txBox="1"/>
          <p:nvPr/>
        </p:nvSpPr>
        <p:spPr>
          <a:xfrm>
            <a:off x="0" y="1"/>
            <a:ext cx="120692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How to give a running records reading test?</a:t>
            </a:r>
            <a:endParaRPr sz="4667">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36"/>
          <p:cNvSpPr txBox="1"/>
          <p:nvPr/>
        </p:nvSpPr>
        <p:spPr>
          <a:xfrm>
            <a:off x="0" y="1"/>
            <a:ext cx="11934400" cy="6647933"/>
          </a:xfrm>
          <a:prstGeom prst="rect">
            <a:avLst/>
          </a:prstGeom>
          <a:noFill/>
          <a:ln>
            <a:noFill/>
          </a:ln>
        </p:spPr>
        <p:txBody>
          <a:bodyPr spcFirstLastPara="1" wrap="square" lIns="121900" tIns="121900" rIns="121900" bIns="121900" anchor="t" anchorCtr="0">
            <a:spAutoFit/>
          </a:bodyPr>
          <a:lstStyle/>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As the student reads the text, mark the text in the Oral Reading Record section of the Benchmark Assessment sheet. </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If the student is reading too fast for you to accurately record his or her behavior, ask him or her to pause while you catch up.</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Intervene as little as possible and use only the conventions as recommended.</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Score the student’s fluency using the Fluency Scoring Key.</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Ask the student the Comprehension Questions and record his or her score.</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After the student has completed all elements of the Benchmark Assessment, score and analyze the Oral Reading Record and complete the Summary of Assessment.</a:t>
            </a:r>
            <a:endParaRPr sz="3200">
              <a:solidFill>
                <a:srgbClr val="0D1011"/>
              </a:solidFill>
              <a:highlight>
                <a:schemeClr val="lt1"/>
              </a:highlight>
              <a:latin typeface="Times New Roman"/>
              <a:ea typeface="Times New Roman"/>
              <a:cs typeface="Times New Roman"/>
              <a:sym typeface="Times New Roman"/>
            </a:endParaRPr>
          </a:p>
          <a:p>
            <a:pPr marL="609585" indent="-507987">
              <a:buClr>
                <a:srgbClr val="0D1011"/>
              </a:buClr>
              <a:buSzPts val="2400"/>
              <a:buFont typeface="Times New Roman"/>
              <a:buChar char="❏"/>
            </a:pPr>
            <a:r>
              <a:rPr lang="ar" sz="3200">
                <a:solidFill>
                  <a:srgbClr val="0D1011"/>
                </a:solidFill>
                <a:highlight>
                  <a:schemeClr val="lt1"/>
                </a:highlight>
                <a:latin typeface="Times New Roman"/>
                <a:ea typeface="Times New Roman"/>
                <a:cs typeface="Times New Roman"/>
                <a:sym typeface="Times New Roman"/>
              </a:rPr>
              <a:t>Analyze the Summary of Assessment and plan for future teaching.</a:t>
            </a:r>
            <a:endParaRPr sz="3200">
              <a:solidFill>
                <a:srgbClr val="0D101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37"/>
          <p:cNvSpPr txBox="1"/>
          <p:nvPr/>
        </p:nvSpPr>
        <p:spPr>
          <a:xfrm>
            <a:off x="681600" y="1409633"/>
            <a:ext cx="10828800" cy="5057754"/>
          </a:xfrm>
          <a:prstGeom prst="rect">
            <a:avLst/>
          </a:prstGeom>
          <a:noFill/>
          <a:ln>
            <a:noFill/>
          </a:ln>
        </p:spPr>
        <p:txBody>
          <a:bodyPr spcFirstLastPara="1" wrap="square" lIns="121900" tIns="121900" rIns="121900" bIns="121900" anchor="t" anchorCtr="0">
            <a:spAutoFit/>
          </a:bodyPr>
          <a:lstStyle/>
          <a:p>
            <a:pPr>
              <a:lnSpc>
                <a:spcPct val="50000"/>
              </a:lnSpc>
            </a:pPr>
            <a:r>
              <a:rPr lang="ar" sz="3600">
                <a:solidFill>
                  <a:srgbClr val="333333"/>
                </a:solidFill>
                <a:highlight>
                  <a:srgbClr val="FFFFFF"/>
                </a:highlight>
                <a:latin typeface="Times New Roman"/>
                <a:ea typeface="Times New Roman"/>
                <a:cs typeface="Times New Roman"/>
                <a:sym typeface="Times New Roman"/>
              </a:rPr>
              <a:t>1. Create a schedule.</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pPr>
            <a:r>
              <a:rPr lang="ar" sz="3600">
                <a:solidFill>
                  <a:srgbClr val="333333"/>
                </a:solidFill>
                <a:highlight>
                  <a:srgbClr val="FFFFFF"/>
                </a:highlight>
                <a:latin typeface="Times New Roman"/>
                <a:ea typeface="Times New Roman"/>
                <a:cs typeface="Times New Roman"/>
                <a:sym typeface="Times New Roman"/>
              </a:rPr>
              <a:t>2. Understand cuing systems and their relation to errors.</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pPr>
            <a:r>
              <a:rPr lang="ar" sz="3600">
                <a:solidFill>
                  <a:srgbClr val="333333"/>
                </a:solidFill>
                <a:highlight>
                  <a:srgbClr val="FFFFFF"/>
                </a:highlight>
                <a:latin typeface="Times New Roman"/>
                <a:ea typeface="Times New Roman"/>
                <a:cs typeface="Times New Roman"/>
                <a:sym typeface="Times New Roman"/>
              </a:rPr>
              <a:t>3. Provide immediate feedback.</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pPr>
            <a:r>
              <a:rPr lang="ar" sz="3600">
                <a:solidFill>
                  <a:srgbClr val="333333"/>
                </a:solidFill>
                <a:highlight>
                  <a:srgbClr val="FFFFFF"/>
                </a:highlight>
                <a:latin typeface="Times New Roman"/>
                <a:ea typeface="Times New Roman"/>
                <a:cs typeface="Times New Roman"/>
                <a:sym typeface="Times New Roman"/>
              </a:rPr>
              <a:t>4. Keep a data notebook.</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pPr>
            <a:r>
              <a:rPr lang="ar" sz="3600">
                <a:solidFill>
                  <a:srgbClr val="333333"/>
                </a:solidFill>
                <a:highlight>
                  <a:srgbClr val="FFFFFF"/>
                </a:highlight>
                <a:latin typeface="Times New Roman"/>
                <a:ea typeface="Times New Roman"/>
                <a:cs typeface="Times New Roman"/>
                <a:sym typeface="Times New Roman"/>
              </a:rPr>
              <a:t>5. Include comprehension questions.</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pPr>
            <a:r>
              <a:rPr lang="ar" sz="3600">
                <a:solidFill>
                  <a:srgbClr val="333333"/>
                </a:solidFill>
                <a:highlight>
                  <a:srgbClr val="FFFFFF"/>
                </a:highlight>
                <a:latin typeface="Times New Roman"/>
                <a:ea typeface="Times New Roman"/>
                <a:cs typeface="Times New Roman"/>
                <a:sym typeface="Times New Roman"/>
              </a:rPr>
              <a:t>6. Evaluate the strategies being taught.</a:t>
            </a:r>
            <a:endParaRPr sz="3600">
              <a:solidFill>
                <a:srgbClr val="333333"/>
              </a:solidFill>
              <a:highlight>
                <a:srgbClr val="FFFFFF"/>
              </a:highlight>
              <a:latin typeface="Times New Roman"/>
              <a:ea typeface="Times New Roman"/>
              <a:cs typeface="Times New Roman"/>
              <a:sym typeface="Times New Roman"/>
            </a:endParaRPr>
          </a:p>
          <a:p>
            <a:pPr>
              <a:lnSpc>
                <a:spcPct val="50000"/>
              </a:lnSpc>
              <a:spcBef>
                <a:spcPts val="3200"/>
              </a:spcBef>
              <a:spcAft>
                <a:spcPts val="3200"/>
              </a:spcAft>
            </a:pPr>
            <a:r>
              <a:rPr lang="ar" sz="3600">
                <a:solidFill>
                  <a:srgbClr val="333333"/>
                </a:solidFill>
                <a:highlight>
                  <a:srgbClr val="FFFFFF"/>
                </a:highlight>
                <a:latin typeface="Times New Roman"/>
                <a:ea typeface="Times New Roman"/>
                <a:cs typeface="Times New Roman"/>
                <a:sym typeface="Times New Roman"/>
              </a:rPr>
              <a:t>7. Set goals with students.</a:t>
            </a:r>
            <a:endParaRPr sz="3600">
              <a:solidFill>
                <a:srgbClr val="333333"/>
              </a:solidFill>
              <a:highlight>
                <a:srgbClr val="FFFFFF"/>
              </a:highlight>
              <a:latin typeface="Times New Roman"/>
              <a:ea typeface="Times New Roman"/>
              <a:cs typeface="Times New Roman"/>
              <a:sym typeface="Times New Roman"/>
            </a:endParaRPr>
          </a:p>
        </p:txBody>
      </p:sp>
      <p:sp>
        <p:nvSpPr>
          <p:cNvPr id="938" name="Google Shape;938;p137"/>
          <p:cNvSpPr txBox="1"/>
          <p:nvPr/>
        </p:nvSpPr>
        <p:spPr>
          <a:xfrm>
            <a:off x="0" y="0"/>
            <a:ext cx="12192000" cy="861734"/>
          </a:xfrm>
          <a:prstGeom prst="rect">
            <a:avLst/>
          </a:prstGeom>
          <a:solidFill>
            <a:srgbClr val="B4A7D6"/>
          </a:solidFill>
          <a:ln>
            <a:noFill/>
          </a:ln>
        </p:spPr>
        <p:txBody>
          <a:bodyPr spcFirstLastPara="1" wrap="square" lIns="121900" tIns="121900" rIns="121900" bIns="121900" anchor="t" anchorCtr="0">
            <a:spAutoFit/>
          </a:bodyPr>
          <a:lstStyle/>
          <a:p>
            <a:r>
              <a:rPr lang="ar" sz="4000" u="sng">
                <a:solidFill>
                  <a:schemeClr val="hlink"/>
                </a:solidFill>
                <a:latin typeface="Times New Roman"/>
                <a:ea typeface="Times New Roman"/>
                <a:cs typeface="Times New Roman"/>
                <a:sym typeface="Times New Roman"/>
                <a:hlinkClick r:id="rId3"/>
              </a:rPr>
              <a:t>7 Tips to Make Running Records Manageable and Useful </a:t>
            </a:r>
            <a:endParaRPr sz="40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38"/>
          <p:cNvSpPr txBox="1"/>
          <p:nvPr/>
        </p:nvSpPr>
        <p:spPr>
          <a:xfrm>
            <a:off x="59167" y="2052401"/>
            <a:ext cx="12192000" cy="2028400"/>
          </a:xfrm>
          <a:prstGeom prst="rect">
            <a:avLst/>
          </a:prstGeom>
          <a:noFill/>
          <a:ln>
            <a:noFill/>
          </a:ln>
        </p:spPr>
        <p:txBody>
          <a:bodyPr spcFirstLastPara="1" wrap="square" lIns="121900" tIns="121900" rIns="121900" bIns="121900" anchor="t" anchorCtr="0">
            <a:spAutoFit/>
          </a:bodyPr>
          <a:lstStyle/>
          <a:p>
            <a:pPr marL="609585" indent="-499521">
              <a:lnSpc>
                <a:spcPct val="115000"/>
              </a:lnSpc>
              <a:spcBef>
                <a:spcPts val="1200"/>
              </a:spcBef>
              <a:buClr>
                <a:srgbClr val="0D1011"/>
              </a:buClr>
              <a:buSzPts val="2300"/>
              <a:buFont typeface="Times New Roman"/>
              <a:buChar char="❏"/>
            </a:pPr>
            <a:r>
              <a:rPr lang="ar" sz="3067">
                <a:solidFill>
                  <a:srgbClr val="0D1011"/>
                </a:solidFill>
                <a:highlight>
                  <a:schemeClr val="lt1"/>
                </a:highlight>
                <a:latin typeface="Times New Roman"/>
                <a:ea typeface="Times New Roman"/>
                <a:cs typeface="Times New Roman"/>
                <a:sym typeface="Times New Roman"/>
              </a:rPr>
              <a:t>Higher achieving students can be retested once per quarter.</a:t>
            </a:r>
            <a:endParaRPr sz="3067">
              <a:solidFill>
                <a:srgbClr val="0D1011"/>
              </a:solidFill>
              <a:highlight>
                <a:schemeClr val="lt1"/>
              </a:highlight>
              <a:latin typeface="Times New Roman"/>
              <a:ea typeface="Times New Roman"/>
              <a:cs typeface="Times New Roman"/>
              <a:sym typeface="Times New Roman"/>
            </a:endParaRPr>
          </a:p>
          <a:p>
            <a:pPr marL="609585" indent="-499521">
              <a:lnSpc>
                <a:spcPct val="115000"/>
              </a:lnSpc>
              <a:buClr>
                <a:srgbClr val="0D1011"/>
              </a:buClr>
              <a:buSzPts val="2300"/>
              <a:buFont typeface="Times New Roman"/>
              <a:buChar char="❏"/>
            </a:pPr>
            <a:r>
              <a:rPr lang="ar" sz="3067">
                <a:solidFill>
                  <a:srgbClr val="0D1011"/>
                </a:solidFill>
                <a:highlight>
                  <a:schemeClr val="lt1"/>
                </a:highlight>
                <a:latin typeface="Times New Roman"/>
                <a:ea typeface="Times New Roman"/>
                <a:cs typeface="Times New Roman"/>
                <a:sym typeface="Times New Roman"/>
              </a:rPr>
              <a:t>On-level students or just below-level should be reassessed every 6-8.</a:t>
            </a:r>
            <a:endParaRPr sz="3067">
              <a:solidFill>
                <a:srgbClr val="0D1011"/>
              </a:solidFill>
              <a:highlight>
                <a:schemeClr val="lt1"/>
              </a:highlight>
              <a:latin typeface="Times New Roman"/>
              <a:ea typeface="Times New Roman"/>
              <a:cs typeface="Times New Roman"/>
              <a:sym typeface="Times New Roman"/>
            </a:endParaRPr>
          </a:p>
          <a:p>
            <a:pPr marL="609585" indent="-499521">
              <a:lnSpc>
                <a:spcPct val="115000"/>
              </a:lnSpc>
              <a:buClr>
                <a:srgbClr val="0D1011"/>
              </a:buClr>
              <a:buSzPts val="2300"/>
              <a:buFont typeface="Times New Roman"/>
              <a:buChar char="❏"/>
            </a:pPr>
            <a:r>
              <a:rPr lang="ar" sz="3067">
                <a:solidFill>
                  <a:srgbClr val="0D1011"/>
                </a:solidFill>
                <a:highlight>
                  <a:schemeClr val="lt1"/>
                </a:highlight>
                <a:latin typeface="Times New Roman"/>
                <a:ea typeface="Times New Roman"/>
                <a:cs typeface="Times New Roman"/>
                <a:sym typeface="Times New Roman"/>
              </a:rPr>
              <a:t>Weeks. Below grade level students should be tested every 4-6 weeks.</a:t>
            </a:r>
            <a:endParaRPr sz="3067">
              <a:solidFill>
                <a:schemeClr val="dk1"/>
              </a:solidFill>
              <a:highlight>
                <a:srgbClr val="FFFFFF"/>
              </a:highlight>
              <a:latin typeface="Times New Roman"/>
              <a:ea typeface="Times New Roman"/>
              <a:cs typeface="Times New Roman"/>
              <a:sym typeface="Times New Roman"/>
            </a:endParaRPr>
          </a:p>
        </p:txBody>
      </p:sp>
      <p:sp>
        <p:nvSpPr>
          <p:cNvPr id="944" name="Google Shape;944;p138"/>
          <p:cNvSpPr txBox="1"/>
          <p:nvPr/>
        </p:nvSpPr>
        <p:spPr>
          <a:xfrm>
            <a:off x="0" y="0"/>
            <a:ext cx="12192000" cy="964391"/>
          </a:xfrm>
          <a:prstGeom prst="rect">
            <a:avLst/>
          </a:prstGeom>
          <a:solidFill>
            <a:srgbClr val="B4A7D6"/>
          </a:solid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When you retest students</a:t>
            </a:r>
            <a:endParaRPr sz="4667">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39"/>
          <p:cNvSpPr txBox="1"/>
          <p:nvPr/>
        </p:nvSpPr>
        <p:spPr>
          <a:xfrm>
            <a:off x="1516000" y="1541067"/>
            <a:ext cx="9160000" cy="3594400"/>
          </a:xfrm>
          <a:prstGeom prst="rect">
            <a:avLst/>
          </a:prstGeom>
          <a:solidFill>
            <a:srgbClr val="B4A7D6"/>
          </a:solidFill>
          <a:ln>
            <a:noFill/>
          </a:ln>
        </p:spPr>
        <p:txBody>
          <a:bodyPr spcFirstLastPara="1" wrap="square" lIns="121900" tIns="121900" rIns="121900" bIns="121900" anchor="ctr" anchorCtr="0">
            <a:noAutofit/>
          </a:bodyPr>
          <a:lstStyle/>
          <a:p>
            <a:pPr algn="ctr"/>
            <a:endParaRPr sz="6000" b="1">
              <a:latin typeface="Times New Roman"/>
              <a:ea typeface="Times New Roman"/>
              <a:cs typeface="Times New Roman"/>
              <a:sym typeface="Times New Roman"/>
            </a:endParaRPr>
          </a:p>
          <a:p>
            <a:pPr algn="ctr"/>
            <a:r>
              <a:rPr lang="ar" sz="6000" b="1">
                <a:latin typeface="Times New Roman"/>
                <a:ea typeface="Times New Roman"/>
                <a:cs typeface="Times New Roman"/>
                <a:sym typeface="Times New Roman"/>
              </a:rPr>
              <a:t>Session Four</a:t>
            </a:r>
            <a:endParaRPr sz="6000" b="1">
              <a:latin typeface="Times New Roman"/>
              <a:ea typeface="Times New Roman"/>
              <a:cs typeface="Times New Roman"/>
              <a:sym typeface="Times New Roman"/>
            </a:endParaRPr>
          </a:p>
          <a:p>
            <a:pPr algn="ctr"/>
            <a:r>
              <a:rPr lang="ar" sz="6000" b="1">
                <a:solidFill>
                  <a:srgbClr val="222222"/>
                </a:solidFill>
                <a:latin typeface="Times New Roman"/>
                <a:ea typeface="Times New Roman"/>
                <a:cs typeface="Times New Roman"/>
                <a:sym typeface="Times New Roman"/>
              </a:rPr>
              <a:t>Rubric</a:t>
            </a:r>
            <a:endParaRPr sz="6000" b="1">
              <a:solidFill>
                <a:schemeClr val="dk1"/>
              </a:solidFill>
              <a:latin typeface="Times New Roman"/>
              <a:ea typeface="Times New Roman"/>
              <a:cs typeface="Times New Roman"/>
              <a:sym typeface="Times New Roman"/>
            </a:endParaRPr>
          </a:p>
          <a:p>
            <a:pPr algn="ctr"/>
            <a:endParaRPr sz="6000" b="1">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5"/>
          <p:cNvSpPr txBox="1">
            <a:spLocks noGrp="1"/>
          </p:cNvSpPr>
          <p:nvPr>
            <p:ph type="title"/>
          </p:nvPr>
        </p:nvSpPr>
        <p:spPr>
          <a:xfrm>
            <a:off x="336567" y="1493433"/>
            <a:ext cx="3382000" cy="4974400"/>
          </a:xfrm>
          <a:prstGeom prst="rect">
            <a:avLst/>
          </a:prstGeom>
          <a:solidFill>
            <a:srgbClr val="D9EAD3"/>
          </a:solidFill>
        </p:spPr>
        <p:txBody>
          <a:bodyPr spcFirstLastPara="1" vert="horz" wrap="square" lIns="121900" tIns="121900" rIns="121900" bIns="121900" rtlCol="0" anchor="t" anchorCtr="0">
            <a:noAutofit/>
          </a:bodyPr>
          <a:lstStyle/>
          <a:p>
            <a:pPr>
              <a:buSzPts val="990"/>
            </a:pPr>
            <a:r>
              <a:rPr lang="ar" sz="3360" b="1"/>
              <a:t>Teacher Do: ask student several question related to their previous learning using the photos in the slide.</a:t>
            </a:r>
            <a:endParaRPr sz="3360" b="1"/>
          </a:p>
        </p:txBody>
      </p:sp>
      <p:sp>
        <p:nvSpPr>
          <p:cNvPr id="630" name="Google Shape;630;p95"/>
          <p:cNvSpPr/>
          <p:nvPr/>
        </p:nvSpPr>
        <p:spPr>
          <a:xfrm>
            <a:off x="336567" y="139901"/>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chemeClr val="dk1"/>
              </a:buClr>
              <a:buSzPts val="1100"/>
            </a:pPr>
            <a:r>
              <a:rPr lang="ar" sz="4560" b="1">
                <a:solidFill>
                  <a:schemeClr val="dk1"/>
                </a:solidFill>
              </a:rPr>
              <a:t>Speaking</a:t>
            </a:r>
            <a:endParaRPr sz="2400"/>
          </a:p>
        </p:txBody>
      </p:sp>
      <p:pic>
        <p:nvPicPr>
          <p:cNvPr id="631" name="Google Shape;631;p95"/>
          <p:cNvPicPr preferRelativeResize="0"/>
          <p:nvPr/>
        </p:nvPicPr>
        <p:blipFill>
          <a:blip r:embed="rId3">
            <a:alphaModFix/>
          </a:blip>
          <a:stretch>
            <a:fillRect/>
          </a:stretch>
        </p:blipFill>
        <p:spPr>
          <a:xfrm>
            <a:off x="6557667" y="518200"/>
            <a:ext cx="4779565" cy="2686301"/>
          </a:xfrm>
          <a:prstGeom prst="rect">
            <a:avLst/>
          </a:prstGeom>
          <a:noFill/>
          <a:ln>
            <a:noFill/>
          </a:ln>
        </p:spPr>
      </p:pic>
      <p:pic>
        <p:nvPicPr>
          <p:cNvPr id="632" name="Google Shape;632;p95"/>
          <p:cNvPicPr preferRelativeResize="0"/>
          <p:nvPr/>
        </p:nvPicPr>
        <p:blipFill>
          <a:blip r:embed="rId4">
            <a:alphaModFix/>
          </a:blip>
          <a:stretch>
            <a:fillRect/>
          </a:stretch>
        </p:blipFill>
        <p:spPr>
          <a:xfrm>
            <a:off x="4315737" y="3970100"/>
            <a:ext cx="4460233" cy="249773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40"/>
          <p:cNvSpPr txBox="1"/>
          <p:nvPr/>
        </p:nvSpPr>
        <p:spPr>
          <a:xfrm>
            <a:off x="320800" y="2147867"/>
            <a:ext cx="11550400" cy="3323946"/>
          </a:xfrm>
          <a:prstGeom prst="rect">
            <a:avLst/>
          </a:prstGeom>
          <a:noFill/>
          <a:ln>
            <a:noFill/>
          </a:ln>
        </p:spPr>
        <p:txBody>
          <a:bodyPr spcFirstLastPara="1" wrap="square" lIns="121900" tIns="121900" rIns="121900" bIns="121900" anchor="t" anchorCtr="0">
            <a:spAutoFit/>
          </a:bodyPr>
          <a:lstStyle/>
          <a:p>
            <a:r>
              <a:rPr lang="ar" sz="4000">
                <a:solidFill>
                  <a:srgbClr val="202124"/>
                </a:solidFill>
                <a:highlight>
                  <a:srgbClr val="FFFFFF"/>
                </a:highlight>
                <a:latin typeface="Times New Roman"/>
                <a:ea typeface="Times New Roman"/>
                <a:cs typeface="Times New Roman"/>
                <a:sym typeface="Times New Roman"/>
              </a:rPr>
              <a:t>A rubric is a type of scoring guide that assesses and articulates specific components and expectations for an assignment. Rubrics can be used for a variety of assignments: research papers, group projects, portfolios, and presentations.</a:t>
            </a:r>
            <a:endParaRPr sz="4000">
              <a:latin typeface="Times New Roman"/>
              <a:ea typeface="Times New Roman"/>
              <a:cs typeface="Times New Roman"/>
              <a:sym typeface="Times New Roman"/>
            </a:endParaRPr>
          </a:p>
        </p:txBody>
      </p:sp>
      <p:sp>
        <p:nvSpPr>
          <p:cNvPr id="955" name="Google Shape;955;p140"/>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3"/>
              </a:rPr>
              <a:t>What are Rubrics?</a:t>
            </a:r>
            <a:endParaRPr sz="4667">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41"/>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How to Create a Rubric</a:t>
            </a:r>
            <a:endParaRPr sz="4667">
              <a:latin typeface="Times New Roman"/>
              <a:ea typeface="Times New Roman"/>
              <a:cs typeface="Times New Roman"/>
              <a:sym typeface="Times New Roman"/>
            </a:endParaRPr>
          </a:p>
        </p:txBody>
      </p:sp>
      <p:sp>
        <p:nvSpPr>
          <p:cNvPr id="961" name="Google Shape;961;p141"/>
          <p:cNvSpPr txBox="1"/>
          <p:nvPr/>
        </p:nvSpPr>
        <p:spPr>
          <a:xfrm>
            <a:off x="0" y="1060267"/>
            <a:ext cx="12192000" cy="5663048"/>
          </a:xfrm>
          <a:prstGeom prst="rect">
            <a:avLst/>
          </a:prstGeom>
          <a:noFill/>
          <a:ln>
            <a:noFill/>
          </a:ln>
        </p:spPr>
        <p:txBody>
          <a:bodyPr spcFirstLastPara="1" wrap="square" lIns="121900" tIns="121900" rIns="121900" bIns="121900" anchor="t" anchorCtr="0">
            <a:spAutoFit/>
          </a:bodyPr>
          <a:lstStyle/>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Start small by creating one rubric for one assignment in a semester.  </a:t>
            </a:r>
            <a:endParaRPr sz="3200">
              <a:solidFill>
                <a:schemeClr val="dk1"/>
              </a:solidFill>
              <a:highlight>
                <a:srgbClr val="FFFFFF"/>
              </a:highlight>
              <a:latin typeface="Times New Roman"/>
              <a:ea typeface="Times New Roman"/>
              <a:cs typeface="Times New Roman"/>
              <a:sym typeface="Times New Roman"/>
            </a:endParaRPr>
          </a:p>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Ask colleagues if they have developed rubrics for similar assignments or adapt rubrics that are available online. For example, the </a:t>
            </a:r>
            <a:r>
              <a:rPr lang="ar" sz="3200" u="sng">
                <a:solidFill>
                  <a:srgbClr val="B31B1B"/>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AACU has rubrics</a:t>
            </a:r>
            <a:r>
              <a:rPr lang="ar" sz="3200">
                <a:solidFill>
                  <a:schemeClr val="dk1"/>
                </a:solidFill>
                <a:highlight>
                  <a:srgbClr val="FFFFFF"/>
                </a:highlight>
                <a:latin typeface="Times New Roman"/>
                <a:ea typeface="Times New Roman"/>
                <a:cs typeface="Times New Roman"/>
                <a:sym typeface="Times New Roman"/>
              </a:rPr>
              <a:t> for topics such as written and oral communication, critical thinking, and creative thinking. </a:t>
            </a:r>
            <a:r>
              <a:rPr lang="ar" sz="3200" u="sng">
                <a:solidFill>
                  <a:srgbClr val="B31B1B"/>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RubiStar</a:t>
            </a:r>
            <a:r>
              <a:rPr lang="ar" sz="3200">
                <a:solidFill>
                  <a:schemeClr val="dk1"/>
                </a:solidFill>
                <a:highlight>
                  <a:srgbClr val="FFFFFF"/>
                </a:highlight>
                <a:latin typeface="Times New Roman"/>
                <a:ea typeface="Times New Roman"/>
                <a:cs typeface="Times New Roman"/>
                <a:sym typeface="Times New Roman"/>
              </a:rPr>
              <a:t> helps you develop your rubric based on templates.  </a:t>
            </a:r>
            <a:endParaRPr sz="3200">
              <a:solidFill>
                <a:schemeClr val="dk1"/>
              </a:solidFill>
              <a:highlight>
                <a:srgbClr val="FFFFFF"/>
              </a:highlight>
              <a:latin typeface="Times New Roman"/>
              <a:ea typeface="Times New Roman"/>
              <a:cs typeface="Times New Roman"/>
              <a:sym typeface="Times New Roman"/>
            </a:endParaRPr>
          </a:p>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Examine an assignment for your course. Outline the elements or critical attributes to be evaluated (these attributes must be objectively measurable). </a:t>
            </a:r>
            <a:endParaRPr sz="3200">
              <a:solidFill>
                <a:schemeClr val="dk1"/>
              </a:solidFill>
              <a:highlight>
                <a:srgbClr val="FFFFFF"/>
              </a:highlight>
              <a:latin typeface="Times New Roman"/>
              <a:ea typeface="Times New Roman"/>
              <a:cs typeface="Times New Roman"/>
              <a:sym typeface="Times New Roman"/>
            </a:endParaRPr>
          </a:p>
          <a:p>
            <a:pPr marL="609585" indent="-507987">
              <a:buClr>
                <a:schemeClr val="dk1"/>
              </a:buClr>
              <a:buSzPts val="2400"/>
              <a:buFont typeface="Times New Roman"/>
              <a:buChar char="❏"/>
            </a:pPr>
            <a:r>
              <a:rPr lang="ar" sz="3200">
                <a:solidFill>
                  <a:schemeClr val="dk1"/>
                </a:solidFill>
                <a:highlight>
                  <a:srgbClr val="FFFFFF"/>
                </a:highlight>
                <a:latin typeface="Times New Roman"/>
                <a:ea typeface="Times New Roman"/>
                <a:cs typeface="Times New Roman"/>
                <a:sym typeface="Times New Roman"/>
              </a:rPr>
              <a:t>Create an evaluative range for performance quality under each element; for instance, “excellent,” “good,” “unsatisfactory.” </a:t>
            </a:r>
            <a:endParaRPr sz="3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42"/>
          <p:cNvSpPr txBox="1"/>
          <p:nvPr/>
        </p:nvSpPr>
        <p:spPr>
          <a:xfrm>
            <a:off x="0" y="1082834"/>
            <a:ext cx="12024400" cy="5910039"/>
          </a:xfrm>
          <a:prstGeom prst="rect">
            <a:avLst/>
          </a:prstGeom>
          <a:noFill/>
          <a:ln>
            <a:noFill/>
          </a:ln>
        </p:spPr>
        <p:txBody>
          <a:bodyPr spcFirstLastPara="1" wrap="square" lIns="121900" tIns="121900" rIns="121900" bIns="121900" anchor="t" anchorCtr="0">
            <a:spAutoFit/>
          </a:bodyPr>
          <a:lstStyle/>
          <a:p>
            <a:pPr marL="609585"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Add descriptors that qualify each level of performance: </a:t>
            </a:r>
            <a:endParaRPr sz="3067">
              <a:solidFill>
                <a:schemeClr val="dk1"/>
              </a:solidFill>
              <a:highlight>
                <a:srgbClr val="FFFFFF"/>
              </a:highlight>
              <a:latin typeface="Times New Roman"/>
              <a:ea typeface="Times New Roman"/>
              <a:cs typeface="Times New Roman"/>
              <a:sym typeface="Times New Roman"/>
            </a:endParaRPr>
          </a:p>
          <a:p>
            <a:pPr marL="1219170" lvl="1"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Avoid using subjective or vague criteria such as “interesting” or “creative.” Instead, outline objective indicators that would fall under these categories. </a:t>
            </a:r>
            <a:endParaRPr sz="3067">
              <a:solidFill>
                <a:schemeClr val="dk1"/>
              </a:solidFill>
              <a:highlight>
                <a:srgbClr val="FFFFFF"/>
              </a:highlight>
              <a:latin typeface="Times New Roman"/>
              <a:ea typeface="Times New Roman"/>
              <a:cs typeface="Times New Roman"/>
              <a:sym typeface="Times New Roman"/>
            </a:endParaRPr>
          </a:p>
          <a:p>
            <a:pPr marL="1219170" lvl="1"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The criteria must clearly differentiate one performance level from another. </a:t>
            </a:r>
            <a:endParaRPr sz="3067">
              <a:solidFill>
                <a:schemeClr val="dk1"/>
              </a:solidFill>
              <a:highlight>
                <a:srgbClr val="FFFFFF"/>
              </a:highlight>
              <a:latin typeface="Times New Roman"/>
              <a:ea typeface="Times New Roman"/>
              <a:cs typeface="Times New Roman"/>
              <a:sym typeface="Times New Roman"/>
            </a:endParaRPr>
          </a:p>
          <a:p>
            <a:pPr marL="1219170" lvl="1"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Assign a numerical scale to each level. </a:t>
            </a:r>
            <a:endParaRPr sz="3067">
              <a:solidFill>
                <a:schemeClr val="dk1"/>
              </a:solidFill>
              <a:highlight>
                <a:srgbClr val="FFFFFF"/>
              </a:highlight>
              <a:latin typeface="Times New Roman"/>
              <a:ea typeface="Times New Roman"/>
              <a:cs typeface="Times New Roman"/>
              <a:sym typeface="Times New Roman"/>
            </a:endParaRPr>
          </a:p>
          <a:p>
            <a:pPr marL="609585"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Give a draft of the rubric to your colleagues and/or TAs for feedback. </a:t>
            </a:r>
            <a:endParaRPr sz="3067">
              <a:solidFill>
                <a:schemeClr val="dk1"/>
              </a:solidFill>
              <a:highlight>
                <a:srgbClr val="FFFFFF"/>
              </a:highlight>
              <a:latin typeface="Times New Roman"/>
              <a:ea typeface="Times New Roman"/>
              <a:cs typeface="Times New Roman"/>
              <a:sym typeface="Times New Roman"/>
            </a:endParaRPr>
          </a:p>
          <a:p>
            <a:pPr marL="609585"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Train students to use your rubric and solicit feedback. This will help you judge whether the rubric is clear to them and will identify any weaknesses. </a:t>
            </a:r>
            <a:endParaRPr sz="3067">
              <a:solidFill>
                <a:schemeClr val="dk1"/>
              </a:solidFill>
              <a:highlight>
                <a:srgbClr val="FFFFFF"/>
              </a:highlight>
              <a:latin typeface="Times New Roman"/>
              <a:ea typeface="Times New Roman"/>
              <a:cs typeface="Times New Roman"/>
              <a:sym typeface="Times New Roman"/>
            </a:endParaRPr>
          </a:p>
          <a:p>
            <a:pPr marL="609585" indent="-499521">
              <a:buClr>
                <a:schemeClr val="dk1"/>
              </a:buClr>
              <a:buSzPts val="2300"/>
              <a:buFont typeface="Times New Roman"/>
              <a:buChar char="❏"/>
            </a:pPr>
            <a:r>
              <a:rPr lang="ar" sz="3067">
                <a:solidFill>
                  <a:schemeClr val="dk1"/>
                </a:solidFill>
                <a:highlight>
                  <a:srgbClr val="FFFFFF"/>
                </a:highlight>
                <a:latin typeface="Times New Roman"/>
                <a:ea typeface="Times New Roman"/>
                <a:cs typeface="Times New Roman"/>
                <a:sym typeface="Times New Roman"/>
              </a:rPr>
              <a:t>Rework the rubric based on the feedback. </a:t>
            </a:r>
            <a:endParaRPr sz="3067">
              <a:solidFill>
                <a:schemeClr val="dk1"/>
              </a:solidFill>
              <a:highlight>
                <a:srgbClr val="FFFFFF"/>
              </a:highlight>
              <a:latin typeface="Times New Roman"/>
              <a:ea typeface="Times New Roman"/>
              <a:cs typeface="Times New Roman"/>
              <a:sym typeface="Times New Roman"/>
            </a:endParaRPr>
          </a:p>
        </p:txBody>
      </p:sp>
      <p:sp>
        <p:nvSpPr>
          <p:cNvPr id="967" name="Google Shape;967;p142"/>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a:latin typeface="Times New Roman"/>
                <a:ea typeface="Times New Roman"/>
                <a:cs typeface="Times New Roman"/>
                <a:sym typeface="Times New Roman"/>
              </a:rPr>
              <a:t>How to Create a Rubric</a:t>
            </a:r>
            <a:endParaRPr sz="4667">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43"/>
          <p:cNvSpPr txBox="1"/>
          <p:nvPr/>
        </p:nvSpPr>
        <p:spPr>
          <a:xfrm>
            <a:off x="232500" y="960434"/>
            <a:ext cx="6580800" cy="6122854"/>
          </a:xfrm>
          <a:prstGeom prst="rect">
            <a:avLst/>
          </a:prstGeom>
          <a:noFill/>
          <a:ln>
            <a:noFill/>
          </a:ln>
        </p:spPr>
        <p:txBody>
          <a:bodyPr spcFirstLastPara="1" wrap="square" lIns="121900" tIns="121900" rIns="121900" bIns="121900" anchor="t" anchorCtr="0">
            <a:spAutoFit/>
          </a:bodyPr>
          <a:lstStyle/>
          <a:p>
            <a:pPr>
              <a:lnSpc>
                <a:spcPct val="70000"/>
              </a:lnSpc>
            </a:pPr>
            <a:r>
              <a:rPr lang="ar" sz="2933" b="1">
                <a:solidFill>
                  <a:schemeClr val="dk1"/>
                </a:solidFill>
                <a:highlight>
                  <a:srgbClr val="FFFFFF"/>
                </a:highlight>
                <a:latin typeface="Times New Roman"/>
                <a:ea typeface="Times New Roman"/>
                <a:cs typeface="Times New Roman"/>
                <a:sym typeface="Times New Roman"/>
              </a:rPr>
              <a:t>Rubrics help instructors: </a:t>
            </a:r>
            <a:endParaRPr sz="2933" b="1">
              <a:solidFill>
                <a:schemeClr val="dk1"/>
              </a:solidFill>
              <a:highlight>
                <a:srgbClr val="FFFFFF"/>
              </a:highlight>
              <a:latin typeface="Times New Roman"/>
              <a:ea typeface="Times New Roman"/>
              <a:cs typeface="Times New Roman"/>
              <a:sym typeface="Times New Roman"/>
            </a:endParaRPr>
          </a:p>
          <a:p>
            <a:pPr marL="609585" indent="-491054">
              <a:lnSpc>
                <a:spcPct val="7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Assess assignments consistently from student-to-student.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7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Save time in grading, both short-term and long-term.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7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Give timely, effective feedback and promote student learning in a sustainable way.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7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Clarify expectations and components of an assignment for both students and course teaching assistants (TAs).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70000"/>
              </a:lnSpc>
              <a:spcBef>
                <a:spcPts val="2267"/>
              </a:spcBef>
              <a:spcAft>
                <a:spcPts val="2267"/>
              </a:spcAft>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Refine teaching methods by evaluating rubric results. </a:t>
            </a:r>
            <a:endParaRPr sz="2933">
              <a:solidFill>
                <a:schemeClr val="dk1"/>
              </a:solidFill>
              <a:highlight>
                <a:srgbClr val="FFFFFF"/>
              </a:highlight>
              <a:latin typeface="Times New Roman"/>
              <a:ea typeface="Times New Roman"/>
              <a:cs typeface="Times New Roman"/>
              <a:sym typeface="Times New Roman"/>
            </a:endParaRPr>
          </a:p>
        </p:txBody>
      </p:sp>
      <p:sp>
        <p:nvSpPr>
          <p:cNvPr id="973" name="Google Shape;973;p143"/>
          <p:cNvSpPr txBox="1"/>
          <p:nvPr/>
        </p:nvSpPr>
        <p:spPr>
          <a:xfrm>
            <a:off x="6988300" y="985201"/>
            <a:ext cx="4692800" cy="5036595"/>
          </a:xfrm>
          <a:prstGeom prst="rect">
            <a:avLst/>
          </a:prstGeom>
          <a:noFill/>
          <a:ln>
            <a:noFill/>
          </a:ln>
        </p:spPr>
        <p:txBody>
          <a:bodyPr spcFirstLastPara="1" wrap="square" lIns="121900" tIns="121900" rIns="121900" bIns="121900" anchor="t" anchorCtr="0">
            <a:spAutoFit/>
          </a:bodyPr>
          <a:lstStyle/>
          <a:p>
            <a:pPr>
              <a:lnSpc>
                <a:spcPct val="80000"/>
              </a:lnSpc>
            </a:pPr>
            <a:r>
              <a:rPr lang="ar" sz="2933" b="1">
                <a:solidFill>
                  <a:schemeClr val="dk1"/>
                </a:solidFill>
                <a:highlight>
                  <a:srgbClr val="FFFFFF"/>
                </a:highlight>
                <a:latin typeface="Times New Roman"/>
                <a:ea typeface="Times New Roman"/>
                <a:cs typeface="Times New Roman"/>
                <a:sym typeface="Times New Roman"/>
              </a:rPr>
              <a:t>Rubrics help students: </a:t>
            </a:r>
            <a:endParaRPr sz="2933" b="1">
              <a:solidFill>
                <a:schemeClr val="dk1"/>
              </a:solidFill>
              <a:highlight>
                <a:srgbClr val="FFFFFF"/>
              </a:highlight>
              <a:latin typeface="Times New Roman"/>
              <a:ea typeface="Times New Roman"/>
              <a:cs typeface="Times New Roman"/>
              <a:sym typeface="Times New Roman"/>
            </a:endParaRPr>
          </a:p>
          <a:p>
            <a:pPr marL="609585" indent="-491054">
              <a:lnSpc>
                <a:spcPct val="8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Understand expectations and components of an assignment.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80000"/>
              </a:lnSpc>
              <a:spcBef>
                <a:spcPts val="2267"/>
              </a:spcBef>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Become more aware of their learning process and progress. </a:t>
            </a:r>
            <a:endParaRPr sz="2933">
              <a:solidFill>
                <a:schemeClr val="dk1"/>
              </a:solidFill>
              <a:highlight>
                <a:srgbClr val="FFFFFF"/>
              </a:highlight>
              <a:latin typeface="Times New Roman"/>
              <a:ea typeface="Times New Roman"/>
              <a:cs typeface="Times New Roman"/>
              <a:sym typeface="Times New Roman"/>
            </a:endParaRPr>
          </a:p>
          <a:p>
            <a:pPr marL="609585" indent="-491054">
              <a:lnSpc>
                <a:spcPct val="80000"/>
              </a:lnSpc>
              <a:spcBef>
                <a:spcPts val="2267"/>
              </a:spcBef>
              <a:spcAft>
                <a:spcPts val="2267"/>
              </a:spcAft>
              <a:buClr>
                <a:schemeClr val="dk1"/>
              </a:buClr>
              <a:buSzPts val="2200"/>
              <a:buFont typeface="Times New Roman"/>
              <a:buChar char="❏"/>
            </a:pPr>
            <a:r>
              <a:rPr lang="ar" sz="2933">
                <a:solidFill>
                  <a:schemeClr val="dk1"/>
                </a:solidFill>
                <a:highlight>
                  <a:srgbClr val="FFFFFF"/>
                </a:highlight>
                <a:latin typeface="Times New Roman"/>
                <a:ea typeface="Times New Roman"/>
                <a:cs typeface="Times New Roman"/>
                <a:sym typeface="Times New Roman"/>
              </a:rPr>
              <a:t>Improve work through timely and detailed feedback. </a:t>
            </a:r>
            <a:endParaRPr sz="2933">
              <a:solidFill>
                <a:schemeClr val="dk1"/>
              </a:solidFill>
              <a:highlight>
                <a:srgbClr val="FFFFFF"/>
              </a:highlight>
              <a:latin typeface="Times New Roman"/>
              <a:ea typeface="Times New Roman"/>
              <a:cs typeface="Times New Roman"/>
              <a:sym typeface="Times New Roman"/>
            </a:endParaRPr>
          </a:p>
        </p:txBody>
      </p:sp>
      <p:sp>
        <p:nvSpPr>
          <p:cNvPr id="974" name="Google Shape;974;p143"/>
          <p:cNvSpPr txBox="1"/>
          <p:nvPr/>
        </p:nvSpPr>
        <p:spPr>
          <a:xfrm>
            <a:off x="100" y="1"/>
            <a:ext cx="12192000" cy="984845"/>
          </a:xfrm>
          <a:prstGeom prst="rect">
            <a:avLst/>
          </a:prstGeom>
          <a:solidFill>
            <a:srgbClr val="B4A7D6"/>
          </a:solidFill>
          <a:ln>
            <a:noFill/>
          </a:ln>
        </p:spPr>
        <p:txBody>
          <a:bodyPr spcFirstLastPara="1" wrap="square" lIns="121900" tIns="121900" rIns="121900" bIns="121900" anchor="t" anchorCtr="0">
            <a:spAutoFit/>
          </a:bodyPr>
          <a:lstStyle/>
          <a:p>
            <a:pPr algn="ctr"/>
            <a:r>
              <a:rPr lang="ar" sz="4800">
                <a:latin typeface="Times New Roman"/>
                <a:ea typeface="Times New Roman"/>
                <a:cs typeface="Times New Roman"/>
                <a:sym typeface="Times New Roman"/>
              </a:rPr>
              <a:t>Why use rubrics?</a:t>
            </a:r>
            <a:endParaRPr sz="4800">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44"/>
          <p:cNvSpPr txBox="1"/>
          <p:nvPr/>
        </p:nvSpPr>
        <p:spPr>
          <a:xfrm>
            <a:off x="0" y="0"/>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3"/>
              </a:rPr>
              <a:t>Rubric for Comprehension Reading  </a:t>
            </a:r>
            <a:endParaRPr sz="4667">
              <a:solidFill>
                <a:schemeClr val="dk1"/>
              </a:solidFill>
              <a:latin typeface="Times New Roman"/>
              <a:ea typeface="Times New Roman"/>
              <a:cs typeface="Times New Roman"/>
              <a:sym typeface="Times New Roman"/>
            </a:endParaRPr>
          </a:p>
        </p:txBody>
      </p:sp>
      <p:pic>
        <p:nvPicPr>
          <p:cNvPr id="980" name="Google Shape;980;p144"/>
          <p:cNvPicPr preferRelativeResize="0"/>
          <p:nvPr/>
        </p:nvPicPr>
        <p:blipFill>
          <a:blip r:embed="rId4">
            <a:alphaModFix/>
          </a:blip>
          <a:stretch>
            <a:fillRect/>
          </a:stretch>
        </p:blipFill>
        <p:spPr>
          <a:xfrm>
            <a:off x="316000" y="962401"/>
            <a:ext cx="11309221" cy="589560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45"/>
          <p:cNvSpPr txBox="1"/>
          <p:nvPr/>
        </p:nvSpPr>
        <p:spPr>
          <a:xfrm>
            <a:off x="0" y="1"/>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3"/>
              </a:rPr>
              <a:t> Rubric for Comprehension Listening  </a:t>
            </a:r>
            <a:endParaRPr sz="4667">
              <a:solidFill>
                <a:schemeClr val="dk1"/>
              </a:solidFill>
              <a:latin typeface="Times New Roman"/>
              <a:ea typeface="Times New Roman"/>
              <a:cs typeface="Times New Roman"/>
              <a:sym typeface="Times New Roman"/>
            </a:endParaRPr>
          </a:p>
        </p:txBody>
      </p:sp>
      <p:pic>
        <p:nvPicPr>
          <p:cNvPr id="986" name="Google Shape;986;p145"/>
          <p:cNvPicPr preferRelativeResize="0"/>
          <p:nvPr/>
        </p:nvPicPr>
        <p:blipFill>
          <a:blip r:embed="rId4">
            <a:alphaModFix/>
          </a:blip>
          <a:stretch>
            <a:fillRect/>
          </a:stretch>
        </p:blipFill>
        <p:spPr>
          <a:xfrm>
            <a:off x="1089651" y="1027267"/>
            <a:ext cx="10012701" cy="583073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46"/>
          <p:cNvSpPr txBox="1"/>
          <p:nvPr/>
        </p:nvSpPr>
        <p:spPr>
          <a:xfrm>
            <a:off x="0" y="1"/>
            <a:ext cx="6096000" cy="2400810"/>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3"/>
              </a:rPr>
              <a:t>Standards for Interpretive Reading </a:t>
            </a:r>
            <a:endParaRPr sz="2400"/>
          </a:p>
          <a:p>
            <a:pPr algn="ctr"/>
            <a:r>
              <a:rPr lang="ar" sz="4667" u="sng">
                <a:solidFill>
                  <a:schemeClr val="hlink"/>
                </a:solidFill>
                <a:latin typeface="Times New Roman"/>
                <a:ea typeface="Times New Roman"/>
                <a:cs typeface="Times New Roman"/>
                <a:sym typeface="Times New Roman"/>
                <a:hlinkClick r:id="rId3"/>
              </a:rPr>
              <a:t>for all levels</a:t>
            </a:r>
            <a:endParaRPr sz="4667">
              <a:solidFill>
                <a:schemeClr val="dk1"/>
              </a:solidFill>
              <a:latin typeface="Times New Roman"/>
              <a:ea typeface="Times New Roman"/>
              <a:cs typeface="Times New Roman"/>
              <a:sym typeface="Times New Roman"/>
            </a:endParaRPr>
          </a:p>
        </p:txBody>
      </p:sp>
      <p:pic>
        <p:nvPicPr>
          <p:cNvPr id="992" name="Google Shape;992;p146"/>
          <p:cNvPicPr preferRelativeResize="0"/>
          <p:nvPr/>
        </p:nvPicPr>
        <p:blipFill rotWithShape="1">
          <a:blip r:embed="rId4">
            <a:alphaModFix/>
          </a:blip>
          <a:srcRect b="11808"/>
          <a:stretch/>
        </p:blipFill>
        <p:spPr>
          <a:xfrm>
            <a:off x="303800" y="2643467"/>
            <a:ext cx="5467101" cy="3183133"/>
          </a:xfrm>
          <a:prstGeom prst="rect">
            <a:avLst/>
          </a:prstGeom>
          <a:noFill/>
          <a:ln>
            <a:noFill/>
          </a:ln>
        </p:spPr>
      </p:pic>
      <p:sp>
        <p:nvSpPr>
          <p:cNvPr id="993" name="Google Shape;993;p146"/>
          <p:cNvSpPr txBox="1"/>
          <p:nvPr/>
        </p:nvSpPr>
        <p:spPr>
          <a:xfrm>
            <a:off x="5973333" y="1"/>
            <a:ext cx="6096000" cy="2400810"/>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5"/>
              </a:rPr>
              <a:t>Standard for Interpersonal Reading for all levels</a:t>
            </a:r>
            <a:endParaRPr sz="4667">
              <a:solidFill>
                <a:schemeClr val="dk1"/>
              </a:solidFill>
              <a:latin typeface="Times New Roman"/>
              <a:ea typeface="Times New Roman"/>
              <a:cs typeface="Times New Roman"/>
              <a:sym typeface="Times New Roman"/>
            </a:endParaRPr>
          </a:p>
        </p:txBody>
      </p:sp>
      <p:pic>
        <p:nvPicPr>
          <p:cNvPr id="994" name="Google Shape;994;p146"/>
          <p:cNvPicPr preferRelativeResize="0"/>
          <p:nvPr/>
        </p:nvPicPr>
        <p:blipFill rotWithShape="1">
          <a:blip r:embed="rId6">
            <a:alphaModFix/>
          </a:blip>
          <a:srcRect b="6393"/>
          <a:stretch/>
        </p:blipFill>
        <p:spPr>
          <a:xfrm>
            <a:off x="6374667" y="2643467"/>
            <a:ext cx="5320867" cy="318313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47"/>
          <p:cNvSpPr txBox="1"/>
          <p:nvPr/>
        </p:nvSpPr>
        <p:spPr>
          <a:xfrm>
            <a:off x="0" y="80133"/>
            <a:ext cx="12192000" cy="964391"/>
          </a:xfrm>
          <a:prstGeom prst="rect">
            <a:avLst/>
          </a:prstGeom>
          <a:solidFill>
            <a:srgbClr val="B4A7D6"/>
          </a:solidFill>
          <a:ln>
            <a:noFill/>
          </a:ln>
        </p:spPr>
        <p:txBody>
          <a:bodyPr spcFirstLastPara="1" wrap="square" lIns="121900" tIns="121900" rIns="121900" bIns="121900" anchor="t" anchorCtr="0">
            <a:spAutoFit/>
          </a:bodyPr>
          <a:lstStyle/>
          <a:p>
            <a:pPr algn="ctr"/>
            <a:r>
              <a:rPr lang="ar" sz="4667" u="sng">
                <a:solidFill>
                  <a:schemeClr val="hlink"/>
                </a:solidFill>
                <a:latin typeface="Times New Roman"/>
                <a:ea typeface="Times New Roman"/>
                <a:cs typeface="Times New Roman"/>
                <a:sym typeface="Times New Roman"/>
                <a:hlinkClick r:id="rId3"/>
              </a:rPr>
              <a:t>عناصر تتشارك فيها مهارتي القراءة والاستماع</a:t>
            </a:r>
            <a:endParaRPr sz="4667">
              <a:solidFill>
                <a:schemeClr val="dk1"/>
              </a:solidFill>
              <a:latin typeface="Times New Roman"/>
              <a:ea typeface="Times New Roman"/>
              <a:cs typeface="Times New Roman"/>
              <a:sym typeface="Times New Roman"/>
            </a:endParaRPr>
          </a:p>
        </p:txBody>
      </p:sp>
      <p:pic>
        <p:nvPicPr>
          <p:cNvPr id="1000" name="Google Shape;1000;p147"/>
          <p:cNvPicPr preferRelativeResize="0"/>
          <p:nvPr/>
        </p:nvPicPr>
        <p:blipFill>
          <a:blip r:embed="rId4">
            <a:alphaModFix/>
          </a:blip>
          <a:stretch>
            <a:fillRect/>
          </a:stretch>
        </p:blipFill>
        <p:spPr>
          <a:xfrm>
            <a:off x="1279200" y="1450933"/>
            <a:ext cx="9536776" cy="54070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6"/>
          <p:cNvSpPr txBox="1">
            <a:spLocks noGrp="1"/>
          </p:cNvSpPr>
          <p:nvPr>
            <p:ph type="title"/>
          </p:nvPr>
        </p:nvSpPr>
        <p:spPr>
          <a:xfrm>
            <a:off x="3930233" y="33"/>
            <a:ext cx="8333600" cy="2381600"/>
          </a:xfrm>
          <a:prstGeom prst="rect">
            <a:avLst/>
          </a:prstGeom>
          <a:solidFill>
            <a:srgbClr val="D9EAD3"/>
          </a:solidFill>
        </p:spPr>
        <p:txBody>
          <a:bodyPr spcFirstLastPara="1" vert="horz" wrap="square" lIns="121900" tIns="121900" rIns="121900" bIns="121900" rtlCol="0" anchor="t" anchorCtr="0">
            <a:noAutofit/>
          </a:bodyPr>
          <a:lstStyle/>
          <a:p>
            <a:pPr algn="r" rtl="1">
              <a:buClr>
                <a:schemeClr val="dk1"/>
              </a:buClr>
              <a:buSzPts val="1100"/>
            </a:pPr>
            <a:r>
              <a:rPr lang="ar" sz="4800"/>
              <a:t>١- ماذا ترى</a:t>
            </a:r>
            <a:r>
              <a:rPr lang="ar" sz="4427" b="1"/>
              <a:t>/ </a:t>
            </a:r>
            <a:r>
              <a:rPr lang="ar" sz="4800"/>
              <a:t>تشاهد في الصور</a:t>
            </a:r>
            <a:r>
              <a:rPr lang="ar" sz="4427" b="1"/>
              <a:t>؟</a:t>
            </a:r>
            <a:endParaRPr sz="4800"/>
          </a:p>
          <a:p>
            <a:pPr algn="r" rtl="1">
              <a:buClr>
                <a:schemeClr val="dk1"/>
              </a:buClr>
              <a:buSzPts val="1100"/>
            </a:pPr>
            <a:r>
              <a:rPr lang="ar" sz="4800"/>
              <a:t>٢- أي نوع من الصحافة ترى في الصور</a:t>
            </a:r>
            <a:r>
              <a:rPr lang="ar" sz="4427" b="1"/>
              <a:t>؟</a:t>
            </a:r>
            <a:endParaRPr sz="4800"/>
          </a:p>
          <a:p>
            <a:pPr algn="r" rtl="1">
              <a:buClr>
                <a:schemeClr val="dk1"/>
              </a:buClr>
              <a:buSzPts val="1100"/>
            </a:pPr>
            <a:r>
              <a:rPr lang="ar" sz="4800"/>
              <a:t>٣- صف إحدى الصور التي تراها؟ </a:t>
            </a:r>
            <a:endParaRPr sz="4800"/>
          </a:p>
          <a:p>
            <a:pPr algn="r" rtl="1">
              <a:buSzPts val="990"/>
            </a:pPr>
            <a:endParaRPr sz="4800">
              <a:solidFill>
                <a:srgbClr val="000000"/>
              </a:solidFill>
            </a:endParaRPr>
          </a:p>
        </p:txBody>
      </p:sp>
      <p:sp>
        <p:nvSpPr>
          <p:cNvPr id="638" name="Google Shape;638;p96"/>
          <p:cNvSpPr/>
          <p:nvPr/>
        </p:nvSpPr>
        <p:spPr>
          <a:xfrm>
            <a:off x="198367" y="340067"/>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60" b="1">
                <a:solidFill>
                  <a:schemeClr val="dk1"/>
                </a:solidFill>
              </a:rPr>
              <a:t>Speaking</a:t>
            </a:r>
            <a:endParaRPr sz="2400"/>
          </a:p>
        </p:txBody>
      </p:sp>
      <p:sp>
        <p:nvSpPr>
          <p:cNvPr id="639" name="Google Shape;639;p96"/>
          <p:cNvSpPr txBox="1"/>
          <p:nvPr/>
        </p:nvSpPr>
        <p:spPr>
          <a:xfrm>
            <a:off x="9363084" y="4740617"/>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١</a:t>
            </a:r>
            <a:endParaRPr sz="2400"/>
          </a:p>
        </p:txBody>
      </p:sp>
      <p:sp>
        <p:nvSpPr>
          <p:cNvPr id="640" name="Google Shape;640;p96"/>
          <p:cNvSpPr txBox="1"/>
          <p:nvPr/>
        </p:nvSpPr>
        <p:spPr>
          <a:xfrm>
            <a:off x="5387917" y="3367167"/>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٢</a:t>
            </a:r>
            <a:endParaRPr sz="2400"/>
          </a:p>
        </p:txBody>
      </p:sp>
      <p:sp>
        <p:nvSpPr>
          <p:cNvPr id="641" name="Google Shape;641;p96"/>
          <p:cNvSpPr txBox="1"/>
          <p:nvPr/>
        </p:nvSpPr>
        <p:spPr>
          <a:xfrm>
            <a:off x="1570567" y="4740633"/>
            <a:ext cx="821200" cy="1005299"/>
          </a:xfrm>
          <a:prstGeom prst="rect">
            <a:avLst/>
          </a:prstGeom>
          <a:solidFill>
            <a:srgbClr val="D9EAD3"/>
          </a:solidFill>
          <a:ln>
            <a:noFill/>
          </a:ln>
        </p:spPr>
        <p:txBody>
          <a:bodyPr spcFirstLastPara="1" wrap="square" lIns="121900" tIns="121900" rIns="121900" bIns="121900" anchor="t" anchorCtr="0">
            <a:spAutoFit/>
          </a:bodyPr>
          <a:lstStyle/>
          <a:p>
            <a:pPr algn="ctr" rtl="1"/>
            <a:r>
              <a:rPr lang="ar" sz="4933">
                <a:solidFill>
                  <a:schemeClr val="dk1"/>
                </a:solidFill>
              </a:rPr>
              <a:t>٣</a:t>
            </a:r>
            <a:endParaRPr sz="2400"/>
          </a:p>
        </p:txBody>
      </p:sp>
      <p:pic>
        <p:nvPicPr>
          <p:cNvPr id="642" name="Google Shape;642;p96"/>
          <p:cNvPicPr preferRelativeResize="0"/>
          <p:nvPr/>
        </p:nvPicPr>
        <p:blipFill>
          <a:blip r:embed="rId3">
            <a:alphaModFix/>
          </a:blip>
          <a:stretch>
            <a:fillRect/>
          </a:stretch>
        </p:blipFill>
        <p:spPr>
          <a:xfrm>
            <a:off x="7832382" y="2636684"/>
            <a:ext cx="3882633" cy="1848867"/>
          </a:xfrm>
          <a:prstGeom prst="rect">
            <a:avLst/>
          </a:prstGeom>
          <a:noFill/>
          <a:ln>
            <a:noFill/>
          </a:ln>
        </p:spPr>
      </p:pic>
      <p:pic>
        <p:nvPicPr>
          <p:cNvPr id="643" name="Google Shape;643;p96"/>
          <p:cNvPicPr preferRelativeResize="0"/>
          <p:nvPr/>
        </p:nvPicPr>
        <p:blipFill>
          <a:blip r:embed="rId4">
            <a:alphaModFix/>
          </a:blip>
          <a:stretch>
            <a:fillRect/>
          </a:stretch>
        </p:blipFill>
        <p:spPr>
          <a:xfrm>
            <a:off x="4137517" y="4372767"/>
            <a:ext cx="3479800" cy="2336800"/>
          </a:xfrm>
          <a:prstGeom prst="rect">
            <a:avLst/>
          </a:prstGeom>
          <a:noFill/>
          <a:ln>
            <a:noFill/>
          </a:ln>
        </p:spPr>
      </p:pic>
      <p:pic>
        <p:nvPicPr>
          <p:cNvPr id="644" name="Google Shape;644;p96"/>
          <p:cNvPicPr preferRelativeResize="0"/>
          <p:nvPr/>
        </p:nvPicPr>
        <p:blipFill>
          <a:blip r:embed="rId5">
            <a:alphaModFix/>
          </a:blip>
          <a:stretch>
            <a:fillRect/>
          </a:stretch>
        </p:blipFill>
        <p:spPr>
          <a:xfrm>
            <a:off x="382701" y="2497679"/>
            <a:ext cx="3382000" cy="20362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7"/>
          <p:cNvSpPr txBox="1">
            <a:spLocks noGrp="1"/>
          </p:cNvSpPr>
          <p:nvPr>
            <p:ph type="title"/>
          </p:nvPr>
        </p:nvSpPr>
        <p:spPr>
          <a:xfrm>
            <a:off x="67000" y="1426267"/>
            <a:ext cx="12125200" cy="1728800"/>
          </a:xfrm>
          <a:prstGeom prst="rect">
            <a:avLst/>
          </a:prstGeom>
          <a:solidFill>
            <a:srgbClr val="D9EAD3"/>
          </a:solidFill>
        </p:spPr>
        <p:txBody>
          <a:bodyPr spcFirstLastPara="1" vert="horz" wrap="square" lIns="121900" tIns="121900" rIns="121900" bIns="121900" rtlCol="0" anchor="t" anchorCtr="0">
            <a:noAutofit/>
          </a:bodyPr>
          <a:lstStyle/>
          <a:p>
            <a:pPr algn="r" rtl="1">
              <a:buSzPts val="1100"/>
            </a:pPr>
            <a:r>
              <a:rPr lang="ar" sz="4667"/>
              <a:t>١- هل تقرأ الصحف؟ أي نوع من الصحف تقرأ؟ في رأيك ما أهمية الصحف ولماذا نقرأ الصحف؟</a:t>
            </a:r>
            <a:endParaRPr sz="4667"/>
          </a:p>
          <a:p>
            <a:pPr algn="r" rtl="1">
              <a:buSzPts val="1100"/>
            </a:pPr>
            <a:endParaRPr sz="4667"/>
          </a:p>
        </p:txBody>
      </p:sp>
      <p:sp>
        <p:nvSpPr>
          <p:cNvPr id="650" name="Google Shape;650;p97"/>
          <p:cNvSpPr/>
          <p:nvPr/>
        </p:nvSpPr>
        <p:spPr>
          <a:xfrm>
            <a:off x="651767" y="171067"/>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60" b="1">
                <a:solidFill>
                  <a:schemeClr val="dk1"/>
                </a:solidFill>
              </a:rPr>
              <a:t>Speaking</a:t>
            </a:r>
            <a:endParaRPr sz="2400"/>
          </a:p>
        </p:txBody>
      </p:sp>
      <p:pic>
        <p:nvPicPr>
          <p:cNvPr id="651" name="Google Shape;651;p97"/>
          <p:cNvPicPr preferRelativeResize="0"/>
          <p:nvPr/>
        </p:nvPicPr>
        <p:blipFill>
          <a:blip r:embed="rId3">
            <a:alphaModFix/>
          </a:blip>
          <a:stretch>
            <a:fillRect/>
          </a:stretch>
        </p:blipFill>
        <p:spPr>
          <a:xfrm>
            <a:off x="7399967" y="3590634"/>
            <a:ext cx="4641767" cy="2794700"/>
          </a:xfrm>
          <a:prstGeom prst="rect">
            <a:avLst/>
          </a:prstGeom>
          <a:noFill/>
          <a:ln>
            <a:noFill/>
          </a:ln>
        </p:spPr>
      </p:pic>
      <p:pic>
        <p:nvPicPr>
          <p:cNvPr id="652" name="Google Shape;652;p97"/>
          <p:cNvPicPr preferRelativeResize="0"/>
          <p:nvPr/>
        </p:nvPicPr>
        <p:blipFill>
          <a:blip r:embed="rId4">
            <a:alphaModFix/>
          </a:blip>
          <a:stretch>
            <a:fillRect/>
          </a:stretch>
        </p:blipFill>
        <p:spPr>
          <a:xfrm>
            <a:off x="4033751" y="3535467"/>
            <a:ext cx="2905051" cy="2905051"/>
          </a:xfrm>
          <a:prstGeom prst="rect">
            <a:avLst/>
          </a:prstGeom>
          <a:noFill/>
          <a:ln>
            <a:noFill/>
          </a:ln>
        </p:spPr>
      </p:pic>
      <p:pic>
        <p:nvPicPr>
          <p:cNvPr id="653" name="Google Shape;653;p97"/>
          <p:cNvPicPr preferRelativeResize="0"/>
          <p:nvPr/>
        </p:nvPicPr>
        <p:blipFill>
          <a:blip r:embed="rId5">
            <a:alphaModFix/>
          </a:blip>
          <a:stretch>
            <a:fillRect/>
          </a:stretch>
        </p:blipFill>
        <p:spPr>
          <a:xfrm>
            <a:off x="132201" y="3590634"/>
            <a:ext cx="3731068" cy="2794700"/>
          </a:xfrm>
          <a:prstGeom prst="rect">
            <a:avLst/>
          </a:prstGeom>
          <a:noFill/>
          <a:ln>
            <a:noFill/>
          </a:ln>
        </p:spPr>
      </p:pic>
      <p:sp>
        <p:nvSpPr>
          <p:cNvPr id="654" name="Google Shape;654;p97"/>
          <p:cNvSpPr/>
          <p:nvPr/>
        </p:nvSpPr>
        <p:spPr>
          <a:xfrm>
            <a:off x="7917667" y="117651"/>
            <a:ext cx="3606367" cy="10748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33" b="1">
                <a:solidFill>
                  <a:schemeClr val="dk1"/>
                </a:solidFill>
                <a:latin typeface="Verdana"/>
                <a:ea typeface="Verdana"/>
                <a:cs typeface="Verdana"/>
                <a:sym typeface="Verdana"/>
              </a:rPr>
              <a:t>ناقش مع زميلك</a:t>
            </a:r>
            <a:endParaRPr sz="4533">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98"/>
          <p:cNvSpPr txBox="1">
            <a:spLocks noGrp="1"/>
          </p:cNvSpPr>
          <p:nvPr>
            <p:ph type="title" idx="4294967295"/>
          </p:nvPr>
        </p:nvSpPr>
        <p:spPr>
          <a:xfrm>
            <a:off x="132200" y="1436065"/>
            <a:ext cx="11927600" cy="1324000"/>
          </a:xfrm>
          <a:prstGeom prst="rect">
            <a:avLst/>
          </a:prstGeom>
          <a:solidFill>
            <a:srgbClr val="D9EAD3"/>
          </a:solidFill>
        </p:spPr>
        <p:txBody>
          <a:bodyPr spcFirstLastPara="1" vert="horz" wrap="square" lIns="121900" tIns="121900" rIns="121900" bIns="121900" rtlCol="0" anchor="t" anchorCtr="0">
            <a:noAutofit/>
          </a:bodyPr>
          <a:lstStyle/>
          <a:p>
            <a:pPr algn="r" rtl="1">
              <a:spcBef>
                <a:spcPts val="0"/>
              </a:spcBef>
              <a:buSzPts val="1100"/>
            </a:pPr>
            <a:r>
              <a:rPr lang="ar" sz="4667"/>
              <a:t>٢-  ما الذي يجذب انتباهك في الصحف الورقية ولماذا؟</a:t>
            </a:r>
            <a:endParaRPr sz="4667"/>
          </a:p>
          <a:p>
            <a:pPr algn="r" rtl="1">
              <a:spcBef>
                <a:spcPts val="0"/>
              </a:spcBef>
              <a:buSzPts val="1100"/>
            </a:pPr>
            <a:endParaRPr sz="4667"/>
          </a:p>
        </p:txBody>
      </p:sp>
      <p:pic>
        <p:nvPicPr>
          <p:cNvPr id="660" name="Google Shape;660;p98"/>
          <p:cNvPicPr preferRelativeResize="0"/>
          <p:nvPr/>
        </p:nvPicPr>
        <p:blipFill>
          <a:blip r:embed="rId3">
            <a:alphaModFix/>
          </a:blip>
          <a:stretch>
            <a:fillRect/>
          </a:stretch>
        </p:blipFill>
        <p:spPr>
          <a:xfrm>
            <a:off x="3568471" y="2891500"/>
            <a:ext cx="4875263" cy="3651733"/>
          </a:xfrm>
          <a:prstGeom prst="rect">
            <a:avLst/>
          </a:prstGeom>
          <a:noFill/>
          <a:ln>
            <a:noFill/>
          </a:ln>
        </p:spPr>
      </p:pic>
      <p:sp>
        <p:nvSpPr>
          <p:cNvPr id="661" name="Google Shape;661;p98"/>
          <p:cNvSpPr/>
          <p:nvPr/>
        </p:nvSpPr>
        <p:spPr>
          <a:xfrm>
            <a:off x="651767" y="171067"/>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60" b="1">
                <a:solidFill>
                  <a:schemeClr val="dk1"/>
                </a:solidFill>
              </a:rPr>
              <a:t>Speaking</a:t>
            </a:r>
            <a:endParaRPr sz="2400"/>
          </a:p>
        </p:txBody>
      </p:sp>
      <p:sp>
        <p:nvSpPr>
          <p:cNvPr id="662" name="Google Shape;662;p98"/>
          <p:cNvSpPr/>
          <p:nvPr/>
        </p:nvSpPr>
        <p:spPr>
          <a:xfrm>
            <a:off x="7917667" y="117651"/>
            <a:ext cx="3606367" cy="10748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33" b="1">
                <a:solidFill>
                  <a:schemeClr val="dk1"/>
                </a:solidFill>
                <a:latin typeface="Verdana"/>
                <a:ea typeface="Verdana"/>
                <a:cs typeface="Verdana"/>
                <a:sym typeface="Verdana"/>
              </a:rPr>
              <a:t>ناقش مع زميلك</a:t>
            </a:r>
            <a:endParaRPr sz="4533">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9"/>
          <p:cNvSpPr txBox="1">
            <a:spLocks noGrp="1"/>
          </p:cNvSpPr>
          <p:nvPr>
            <p:ph type="title" idx="4294967295"/>
          </p:nvPr>
        </p:nvSpPr>
        <p:spPr>
          <a:xfrm>
            <a:off x="132200" y="1639100"/>
            <a:ext cx="11927600" cy="1610400"/>
          </a:xfrm>
          <a:prstGeom prst="rect">
            <a:avLst/>
          </a:prstGeom>
          <a:solidFill>
            <a:srgbClr val="D9EAD3"/>
          </a:solidFill>
        </p:spPr>
        <p:txBody>
          <a:bodyPr spcFirstLastPara="1" vert="horz" wrap="square" lIns="121900" tIns="121900" rIns="121900" bIns="121900" rtlCol="0" anchor="t" anchorCtr="0">
            <a:noAutofit/>
          </a:bodyPr>
          <a:lstStyle/>
          <a:p>
            <a:pPr algn="r" rtl="1">
              <a:spcBef>
                <a:spcPts val="0"/>
              </a:spcBef>
              <a:buSzPts val="1100"/>
            </a:pPr>
            <a:r>
              <a:rPr lang="ar" sz="4667">
                <a:latin typeface="Verdana"/>
                <a:ea typeface="Verdana"/>
                <a:cs typeface="Verdana"/>
                <a:sym typeface="Verdana"/>
              </a:rPr>
              <a:t>٣-هل تتصفح الأخبار من خلال الشبكة العنكبوتية الانترنت ولماذا ؟ </a:t>
            </a:r>
            <a:endParaRPr sz="4667">
              <a:latin typeface="Verdana"/>
              <a:ea typeface="Verdana"/>
              <a:cs typeface="Verdana"/>
              <a:sym typeface="Verdana"/>
            </a:endParaRPr>
          </a:p>
        </p:txBody>
      </p:sp>
      <p:sp>
        <p:nvSpPr>
          <p:cNvPr id="668" name="Google Shape;668;p99"/>
          <p:cNvSpPr txBox="1"/>
          <p:nvPr/>
        </p:nvSpPr>
        <p:spPr>
          <a:xfrm>
            <a:off x="0" y="1"/>
            <a:ext cx="4000000" cy="623656"/>
          </a:xfrm>
          <a:prstGeom prst="rect">
            <a:avLst/>
          </a:prstGeom>
          <a:noFill/>
          <a:ln>
            <a:noFill/>
          </a:ln>
        </p:spPr>
        <p:txBody>
          <a:bodyPr spcFirstLastPara="1" wrap="square" lIns="121900" tIns="121900" rIns="121900" bIns="121900" anchor="t" anchorCtr="0">
            <a:spAutoFit/>
          </a:bodyPr>
          <a:lstStyle/>
          <a:p>
            <a:pPr algn="r" rtl="1">
              <a:lnSpc>
                <a:spcPct val="115000"/>
              </a:lnSpc>
            </a:pPr>
            <a:endParaRPr sz="2133">
              <a:solidFill>
                <a:schemeClr val="dk1"/>
              </a:solidFill>
            </a:endParaRPr>
          </a:p>
        </p:txBody>
      </p:sp>
      <p:sp>
        <p:nvSpPr>
          <p:cNvPr id="669" name="Google Shape;669;p99"/>
          <p:cNvSpPr/>
          <p:nvPr/>
        </p:nvSpPr>
        <p:spPr>
          <a:xfrm>
            <a:off x="651767" y="171067"/>
            <a:ext cx="3382000" cy="11335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60" b="1">
                <a:solidFill>
                  <a:schemeClr val="dk1"/>
                </a:solidFill>
              </a:rPr>
              <a:t>Speaking</a:t>
            </a:r>
            <a:endParaRPr sz="2400"/>
          </a:p>
        </p:txBody>
      </p:sp>
      <p:pic>
        <p:nvPicPr>
          <p:cNvPr id="670" name="Google Shape;670;p99"/>
          <p:cNvPicPr preferRelativeResize="0"/>
          <p:nvPr/>
        </p:nvPicPr>
        <p:blipFill>
          <a:blip r:embed="rId3">
            <a:alphaModFix/>
          </a:blip>
          <a:stretch>
            <a:fillRect/>
          </a:stretch>
        </p:blipFill>
        <p:spPr>
          <a:xfrm>
            <a:off x="4118267" y="3499967"/>
            <a:ext cx="4491163" cy="2988667"/>
          </a:xfrm>
          <a:prstGeom prst="rect">
            <a:avLst/>
          </a:prstGeom>
          <a:noFill/>
          <a:ln>
            <a:noFill/>
          </a:ln>
        </p:spPr>
      </p:pic>
      <p:sp>
        <p:nvSpPr>
          <p:cNvPr id="671" name="Google Shape;671;p99"/>
          <p:cNvSpPr/>
          <p:nvPr/>
        </p:nvSpPr>
        <p:spPr>
          <a:xfrm>
            <a:off x="7882201" y="200400"/>
            <a:ext cx="3606367" cy="1074867"/>
          </a:xfrm>
          <a:prstGeom prst="flowChartOffpageConnector">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ar" sz="4533" b="1">
                <a:solidFill>
                  <a:schemeClr val="dk1"/>
                </a:solidFill>
                <a:latin typeface="Verdana"/>
                <a:ea typeface="Verdana"/>
                <a:cs typeface="Verdana"/>
                <a:sym typeface="Verdana"/>
              </a:rPr>
              <a:t>ناقش مع زميلك</a:t>
            </a:r>
            <a:endParaRPr sz="4533">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2582</Words>
  <Application>Microsoft Office PowerPoint</Application>
  <PresentationFormat>Widescreen</PresentationFormat>
  <Paragraphs>252</Paragraphs>
  <Slides>57</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Times New Roman</vt:lpstr>
      <vt:lpstr>Verdana</vt:lpstr>
      <vt:lpstr>Office Theme</vt:lpstr>
      <vt:lpstr>Advanced Level </vt:lpstr>
      <vt:lpstr>PowerPoint Presentation</vt:lpstr>
      <vt:lpstr>PowerPoint Presentation</vt:lpstr>
      <vt:lpstr>PowerPoint Presentation</vt:lpstr>
      <vt:lpstr>Teacher Do: ask student several question related to their previous learning using the photos in the slide.</vt:lpstr>
      <vt:lpstr>١- ماذا ترى/ تشاهد في الصور؟ ٢- أي نوع من الصحافة ترى في الصور؟ ٣- صف إحدى الصور التي تراها؟  </vt:lpstr>
      <vt:lpstr>١- هل تقرأ الصحف؟ أي نوع من الصحف تقرأ؟ في رأيك ما أهمية الصحف ولماذا نقرأ الصحف؟ </vt:lpstr>
      <vt:lpstr>٢-  ما الذي يجذب انتباهك في الصحف الورقية ولماذا؟ </vt:lpstr>
      <vt:lpstr>٣-هل تتصفح الأخبار من خلال الشبكة العنكبوتية الانترنت ولماذا ؟ </vt:lpstr>
      <vt:lpstr>٤-هل تعتقد أن انتشار الصحف الإلكترونية يؤثر سلبا على مستقبل الصحف الورقية؟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Level</dc:title>
  <dc:creator>Lina Kholaki</dc:creator>
  <cp:lastModifiedBy>Lina Kholaki</cp:lastModifiedBy>
  <cp:revision>1</cp:revision>
  <dcterms:created xsi:type="dcterms:W3CDTF">2023-01-03T01:06:21Z</dcterms:created>
  <dcterms:modified xsi:type="dcterms:W3CDTF">2023-01-21T07:02:27Z</dcterms:modified>
</cp:coreProperties>
</file>